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73" r:id="rId10"/>
    <p:sldId id="264" r:id="rId11"/>
    <p:sldId id="265" r:id="rId12"/>
    <p:sldId id="274" r:id="rId13"/>
    <p:sldId id="266" r:id="rId14"/>
    <p:sldId id="275" r:id="rId15"/>
    <p:sldId id="267" r:id="rId16"/>
    <p:sldId id="268" r:id="rId17"/>
    <p:sldId id="269" r:id="rId18"/>
    <p:sldId id="271" r:id="rId19"/>
    <p:sldId id="270" r:id="rId20"/>
    <p:sldId id="27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1F32914-52A4-1D41-82C0-7BC6D78EFB92}" v="16" dt="2024-01-28T23:42:54.09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4914"/>
  </p:normalViewPr>
  <p:slideViewPr>
    <p:cSldViewPr snapToGrid="0">
      <p:cViewPr varScale="1">
        <p:scale>
          <a:sx n="93" d="100"/>
          <a:sy n="93" d="100"/>
        </p:scale>
        <p:origin x="1320" y="2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8A638B-969F-417F-BDE4-2CE196F398E3}"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C5F9B39C-5A7C-4062-AEA6-CF82CA24B13D}">
      <dgm:prSet/>
      <dgm:spPr/>
      <dgm:t>
        <a:bodyPr/>
        <a:lstStyle/>
        <a:p>
          <a:r>
            <a:rPr lang="en-US"/>
            <a:t>Pregnancy complications: spontaneous abortion, ectopic pregnancy, placenta previa</a:t>
          </a:r>
        </a:p>
      </dgm:t>
    </dgm:pt>
    <dgm:pt modelId="{3DD9AAA9-68AA-421B-AA7E-DA9F9A01EFE2}" type="parTrans" cxnId="{A389CF8F-6AEA-4687-903F-724DFF493A79}">
      <dgm:prSet/>
      <dgm:spPr/>
      <dgm:t>
        <a:bodyPr/>
        <a:lstStyle/>
        <a:p>
          <a:endParaRPr lang="en-US"/>
        </a:p>
      </dgm:t>
    </dgm:pt>
    <dgm:pt modelId="{2F01B18E-31B4-4F54-8EF3-60D365FCFD72}" type="sibTrans" cxnId="{A389CF8F-6AEA-4687-903F-724DFF493A79}">
      <dgm:prSet/>
      <dgm:spPr/>
      <dgm:t>
        <a:bodyPr/>
        <a:lstStyle/>
        <a:p>
          <a:endParaRPr lang="en-US"/>
        </a:p>
      </dgm:t>
    </dgm:pt>
    <dgm:pt modelId="{943B6CBD-7182-4C93-A981-2895451F6B0C}">
      <dgm:prSet/>
      <dgm:spPr/>
      <dgm:t>
        <a:bodyPr/>
        <a:lstStyle/>
        <a:p>
          <a:r>
            <a:rPr lang="en-US"/>
            <a:t>Urinary Tract: infections or malignancy</a:t>
          </a:r>
        </a:p>
      </dgm:t>
    </dgm:pt>
    <dgm:pt modelId="{871ECA67-4F43-4194-A064-DF3D59BA9889}" type="parTrans" cxnId="{FFD879AE-4F83-4021-B099-9086A44B697B}">
      <dgm:prSet/>
      <dgm:spPr/>
      <dgm:t>
        <a:bodyPr/>
        <a:lstStyle/>
        <a:p>
          <a:endParaRPr lang="en-US"/>
        </a:p>
      </dgm:t>
    </dgm:pt>
    <dgm:pt modelId="{C2C9C616-0D5C-4D15-A4BF-B8BBB3BE19D0}" type="sibTrans" cxnId="{FFD879AE-4F83-4021-B099-9086A44B697B}">
      <dgm:prSet/>
      <dgm:spPr/>
      <dgm:t>
        <a:bodyPr/>
        <a:lstStyle/>
        <a:p>
          <a:endParaRPr lang="en-US"/>
        </a:p>
      </dgm:t>
    </dgm:pt>
    <dgm:pt modelId="{D271B787-0CD9-40FA-BDE1-CF912CB58B15}">
      <dgm:prSet/>
      <dgm:spPr/>
      <dgm:t>
        <a:bodyPr/>
        <a:lstStyle/>
        <a:p>
          <a:r>
            <a:rPr lang="en-US"/>
            <a:t>Fallopian tubes and ovaries: pelvic inflammatory disease, malignancy</a:t>
          </a:r>
        </a:p>
      </dgm:t>
    </dgm:pt>
    <dgm:pt modelId="{42645EC3-4ED3-41F3-8E9E-B82E43148839}" type="parTrans" cxnId="{275E29CB-0AE8-4FC5-B298-5318EF9C915F}">
      <dgm:prSet/>
      <dgm:spPr/>
      <dgm:t>
        <a:bodyPr/>
        <a:lstStyle/>
        <a:p>
          <a:endParaRPr lang="en-US"/>
        </a:p>
      </dgm:t>
    </dgm:pt>
    <dgm:pt modelId="{E409F6A6-4D58-4481-A618-693E604A181A}" type="sibTrans" cxnId="{275E29CB-0AE8-4FC5-B298-5318EF9C915F}">
      <dgm:prSet/>
      <dgm:spPr/>
      <dgm:t>
        <a:bodyPr/>
        <a:lstStyle/>
        <a:p>
          <a:endParaRPr lang="en-US"/>
        </a:p>
      </dgm:t>
    </dgm:pt>
    <dgm:pt modelId="{591A5C89-2938-429B-9641-AA7BDCCE0320}">
      <dgm:prSet/>
      <dgm:spPr/>
      <dgm:t>
        <a:bodyPr/>
        <a:lstStyle/>
        <a:p>
          <a:r>
            <a:rPr lang="en-US"/>
            <a:t>Cervix: benign growths, sexually transmitted infections, malignancy</a:t>
          </a:r>
        </a:p>
      </dgm:t>
    </dgm:pt>
    <dgm:pt modelId="{A7076E21-8903-4842-B173-24DB2E87FC95}" type="parTrans" cxnId="{01EBD869-6229-460B-BCC8-23A96628248C}">
      <dgm:prSet/>
      <dgm:spPr/>
      <dgm:t>
        <a:bodyPr/>
        <a:lstStyle/>
        <a:p>
          <a:endParaRPr lang="en-US"/>
        </a:p>
      </dgm:t>
    </dgm:pt>
    <dgm:pt modelId="{CD873C36-1681-455A-A2FD-AAD1BC64B46F}" type="sibTrans" cxnId="{01EBD869-6229-460B-BCC8-23A96628248C}">
      <dgm:prSet/>
      <dgm:spPr/>
      <dgm:t>
        <a:bodyPr/>
        <a:lstStyle/>
        <a:p>
          <a:endParaRPr lang="en-US"/>
        </a:p>
      </dgm:t>
    </dgm:pt>
    <dgm:pt modelId="{C4940C5F-9116-4592-B7FE-FBEE786F63E5}">
      <dgm:prSet/>
      <dgm:spPr/>
      <dgm:t>
        <a:bodyPr/>
        <a:lstStyle/>
        <a:p>
          <a:r>
            <a:rPr lang="en-US"/>
            <a:t>Vagina: benign growths, sexually transmitted infections, vaginitis, malignancy, trauma, foreign bodies (Davis &amp; Sparzak, 2023)</a:t>
          </a:r>
        </a:p>
      </dgm:t>
    </dgm:pt>
    <dgm:pt modelId="{172AEFC0-8AAC-45F5-97ED-0BE5F58A1864}" type="parTrans" cxnId="{8986C1B8-EE09-4F0B-BFFE-CA2FB1D14FF9}">
      <dgm:prSet/>
      <dgm:spPr/>
      <dgm:t>
        <a:bodyPr/>
        <a:lstStyle/>
        <a:p>
          <a:endParaRPr lang="en-US"/>
        </a:p>
      </dgm:t>
    </dgm:pt>
    <dgm:pt modelId="{66F013BA-0920-4097-B0D4-68C477BDBA4F}" type="sibTrans" cxnId="{8986C1B8-EE09-4F0B-BFFE-CA2FB1D14FF9}">
      <dgm:prSet/>
      <dgm:spPr/>
      <dgm:t>
        <a:bodyPr/>
        <a:lstStyle/>
        <a:p>
          <a:endParaRPr lang="en-US"/>
        </a:p>
      </dgm:t>
    </dgm:pt>
    <dgm:pt modelId="{8313989F-1F8F-4EFB-99A0-86694994AA52}">
      <dgm:prSet/>
      <dgm:spPr/>
      <dgm:t>
        <a:bodyPr/>
        <a:lstStyle/>
        <a:p>
          <a:r>
            <a:rPr lang="en-US"/>
            <a:t>Urinary or gastrointestinal tract source bleeding</a:t>
          </a:r>
        </a:p>
      </dgm:t>
    </dgm:pt>
    <dgm:pt modelId="{8AE43C47-F7F6-4EC0-9F5B-ED77C2280661}" type="parTrans" cxnId="{51E64759-3DFD-4E21-865D-77484B6AE230}">
      <dgm:prSet/>
      <dgm:spPr/>
      <dgm:t>
        <a:bodyPr/>
        <a:lstStyle/>
        <a:p>
          <a:endParaRPr lang="en-US"/>
        </a:p>
      </dgm:t>
    </dgm:pt>
    <dgm:pt modelId="{AEE06D4D-B371-4021-B262-CDE863621CF8}" type="sibTrans" cxnId="{51E64759-3DFD-4E21-865D-77484B6AE230}">
      <dgm:prSet/>
      <dgm:spPr/>
      <dgm:t>
        <a:bodyPr/>
        <a:lstStyle/>
        <a:p>
          <a:endParaRPr lang="en-US"/>
        </a:p>
      </dgm:t>
    </dgm:pt>
    <dgm:pt modelId="{B6A4458F-2BA0-954E-A4FF-A311B4A0B3A4}" type="pres">
      <dgm:prSet presAssocID="{918A638B-969F-417F-BDE4-2CE196F398E3}" presName="vert0" presStyleCnt="0">
        <dgm:presLayoutVars>
          <dgm:dir/>
          <dgm:animOne val="branch"/>
          <dgm:animLvl val="lvl"/>
        </dgm:presLayoutVars>
      </dgm:prSet>
      <dgm:spPr/>
    </dgm:pt>
    <dgm:pt modelId="{B6ECD643-4EFD-4C4B-AE48-44C97FBC2FE2}" type="pres">
      <dgm:prSet presAssocID="{C5F9B39C-5A7C-4062-AEA6-CF82CA24B13D}" presName="thickLine" presStyleLbl="alignNode1" presStyleIdx="0" presStyleCnt="6"/>
      <dgm:spPr/>
    </dgm:pt>
    <dgm:pt modelId="{D7C11F6A-E6D1-E149-9242-B41ABF7417BF}" type="pres">
      <dgm:prSet presAssocID="{C5F9B39C-5A7C-4062-AEA6-CF82CA24B13D}" presName="horz1" presStyleCnt="0"/>
      <dgm:spPr/>
    </dgm:pt>
    <dgm:pt modelId="{46AFAC9E-5565-1F42-8E46-5B8720CB6950}" type="pres">
      <dgm:prSet presAssocID="{C5F9B39C-5A7C-4062-AEA6-CF82CA24B13D}" presName="tx1" presStyleLbl="revTx" presStyleIdx="0" presStyleCnt="6"/>
      <dgm:spPr/>
    </dgm:pt>
    <dgm:pt modelId="{9B94AE84-C00D-4644-A6B3-67D3AE35C2FA}" type="pres">
      <dgm:prSet presAssocID="{C5F9B39C-5A7C-4062-AEA6-CF82CA24B13D}" presName="vert1" presStyleCnt="0"/>
      <dgm:spPr/>
    </dgm:pt>
    <dgm:pt modelId="{2DED01E0-99F2-1742-A475-C95CC37A469C}" type="pres">
      <dgm:prSet presAssocID="{943B6CBD-7182-4C93-A981-2895451F6B0C}" presName="thickLine" presStyleLbl="alignNode1" presStyleIdx="1" presStyleCnt="6"/>
      <dgm:spPr/>
    </dgm:pt>
    <dgm:pt modelId="{EE6B075F-2347-6042-838C-226444F9B734}" type="pres">
      <dgm:prSet presAssocID="{943B6CBD-7182-4C93-A981-2895451F6B0C}" presName="horz1" presStyleCnt="0"/>
      <dgm:spPr/>
    </dgm:pt>
    <dgm:pt modelId="{271BAF29-9B9D-AF42-A293-5EFCBD3BC931}" type="pres">
      <dgm:prSet presAssocID="{943B6CBD-7182-4C93-A981-2895451F6B0C}" presName="tx1" presStyleLbl="revTx" presStyleIdx="1" presStyleCnt="6"/>
      <dgm:spPr/>
    </dgm:pt>
    <dgm:pt modelId="{33243397-C967-144A-9005-15875B14B8DE}" type="pres">
      <dgm:prSet presAssocID="{943B6CBD-7182-4C93-A981-2895451F6B0C}" presName="vert1" presStyleCnt="0"/>
      <dgm:spPr/>
    </dgm:pt>
    <dgm:pt modelId="{BA08E8DE-7DE2-8F4B-A0F1-E84FA502B85D}" type="pres">
      <dgm:prSet presAssocID="{D271B787-0CD9-40FA-BDE1-CF912CB58B15}" presName="thickLine" presStyleLbl="alignNode1" presStyleIdx="2" presStyleCnt="6"/>
      <dgm:spPr/>
    </dgm:pt>
    <dgm:pt modelId="{5401E313-224C-474A-AE7B-987912D1497B}" type="pres">
      <dgm:prSet presAssocID="{D271B787-0CD9-40FA-BDE1-CF912CB58B15}" presName="horz1" presStyleCnt="0"/>
      <dgm:spPr/>
    </dgm:pt>
    <dgm:pt modelId="{9BAFE870-4686-4E45-B43F-FB9D87CFAA9B}" type="pres">
      <dgm:prSet presAssocID="{D271B787-0CD9-40FA-BDE1-CF912CB58B15}" presName="tx1" presStyleLbl="revTx" presStyleIdx="2" presStyleCnt="6"/>
      <dgm:spPr/>
    </dgm:pt>
    <dgm:pt modelId="{2FEC52F0-2184-9648-AFCF-C3333557AD00}" type="pres">
      <dgm:prSet presAssocID="{D271B787-0CD9-40FA-BDE1-CF912CB58B15}" presName="vert1" presStyleCnt="0"/>
      <dgm:spPr/>
    </dgm:pt>
    <dgm:pt modelId="{CEE7CDAA-8228-9640-9EBE-4E7CA7AB03CC}" type="pres">
      <dgm:prSet presAssocID="{591A5C89-2938-429B-9641-AA7BDCCE0320}" presName="thickLine" presStyleLbl="alignNode1" presStyleIdx="3" presStyleCnt="6"/>
      <dgm:spPr/>
    </dgm:pt>
    <dgm:pt modelId="{253C904D-E298-8344-BF58-B7932483EFEC}" type="pres">
      <dgm:prSet presAssocID="{591A5C89-2938-429B-9641-AA7BDCCE0320}" presName="horz1" presStyleCnt="0"/>
      <dgm:spPr/>
    </dgm:pt>
    <dgm:pt modelId="{E3BF7759-B5EB-9348-8A5C-0D4000E85A7F}" type="pres">
      <dgm:prSet presAssocID="{591A5C89-2938-429B-9641-AA7BDCCE0320}" presName="tx1" presStyleLbl="revTx" presStyleIdx="3" presStyleCnt="6"/>
      <dgm:spPr/>
    </dgm:pt>
    <dgm:pt modelId="{588613B4-4827-B048-B1A0-8E3A1F5A7CCC}" type="pres">
      <dgm:prSet presAssocID="{591A5C89-2938-429B-9641-AA7BDCCE0320}" presName="vert1" presStyleCnt="0"/>
      <dgm:spPr/>
    </dgm:pt>
    <dgm:pt modelId="{9E93F336-4768-3E44-A30D-BB66AB3B4FC9}" type="pres">
      <dgm:prSet presAssocID="{C4940C5F-9116-4592-B7FE-FBEE786F63E5}" presName="thickLine" presStyleLbl="alignNode1" presStyleIdx="4" presStyleCnt="6"/>
      <dgm:spPr/>
    </dgm:pt>
    <dgm:pt modelId="{4D0D3EB9-51C0-DD41-9581-97C2C45D62B7}" type="pres">
      <dgm:prSet presAssocID="{C4940C5F-9116-4592-B7FE-FBEE786F63E5}" presName="horz1" presStyleCnt="0"/>
      <dgm:spPr/>
    </dgm:pt>
    <dgm:pt modelId="{6D7403EF-77B2-0746-AD2D-934401B9B8AB}" type="pres">
      <dgm:prSet presAssocID="{C4940C5F-9116-4592-B7FE-FBEE786F63E5}" presName="tx1" presStyleLbl="revTx" presStyleIdx="4" presStyleCnt="6"/>
      <dgm:spPr/>
    </dgm:pt>
    <dgm:pt modelId="{6AAB3890-0269-3A4A-B0DE-614D3BEF365C}" type="pres">
      <dgm:prSet presAssocID="{C4940C5F-9116-4592-B7FE-FBEE786F63E5}" presName="vert1" presStyleCnt="0"/>
      <dgm:spPr/>
    </dgm:pt>
    <dgm:pt modelId="{520DBD6F-69EB-FE42-954F-7358A90FF0E1}" type="pres">
      <dgm:prSet presAssocID="{8313989F-1F8F-4EFB-99A0-86694994AA52}" presName="thickLine" presStyleLbl="alignNode1" presStyleIdx="5" presStyleCnt="6"/>
      <dgm:spPr/>
    </dgm:pt>
    <dgm:pt modelId="{3FFED98E-5AC6-E841-A282-7C52D5E24240}" type="pres">
      <dgm:prSet presAssocID="{8313989F-1F8F-4EFB-99A0-86694994AA52}" presName="horz1" presStyleCnt="0"/>
      <dgm:spPr/>
    </dgm:pt>
    <dgm:pt modelId="{D90ED019-9ACE-2D47-9AF7-5A62A9056DE0}" type="pres">
      <dgm:prSet presAssocID="{8313989F-1F8F-4EFB-99A0-86694994AA52}" presName="tx1" presStyleLbl="revTx" presStyleIdx="5" presStyleCnt="6"/>
      <dgm:spPr/>
    </dgm:pt>
    <dgm:pt modelId="{5C6EC64E-1DBA-FA4E-897C-7E7897CDBF07}" type="pres">
      <dgm:prSet presAssocID="{8313989F-1F8F-4EFB-99A0-86694994AA52}" presName="vert1" presStyleCnt="0"/>
      <dgm:spPr/>
    </dgm:pt>
  </dgm:ptLst>
  <dgm:cxnLst>
    <dgm:cxn modelId="{51E64759-3DFD-4E21-865D-77484B6AE230}" srcId="{918A638B-969F-417F-BDE4-2CE196F398E3}" destId="{8313989F-1F8F-4EFB-99A0-86694994AA52}" srcOrd="5" destOrd="0" parTransId="{8AE43C47-F7F6-4EC0-9F5B-ED77C2280661}" sibTransId="{AEE06D4D-B371-4021-B262-CDE863621CF8}"/>
    <dgm:cxn modelId="{D479305C-D275-EB49-8EF2-B14F2B16384D}" type="presOf" srcId="{D271B787-0CD9-40FA-BDE1-CF912CB58B15}" destId="{9BAFE870-4686-4E45-B43F-FB9D87CFAA9B}" srcOrd="0" destOrd="0" presId="urn:microsoft.com/office/officeart/2008/layout/LinedList"/>
    <dgm:cxn modelId="{01EBD869-6229-460B-BCC8-23A96628248C}" srcId="{918A638B-969F-417F-BDE4-2CE196F398E3}" destId="{591A5C89-2938-429B-9641-AA7BDCCE0320}" srcOrd="3" destOrd="0" parTransId="{A7076E21-8903-4842-B173-24DB2E87FC95}" sibTransId="{CD873C36-1681-455A-A2FD-AAD1BC64B46F}"/>
    <dgm:cxn modelId="{A389CF8F-6AEA-4687-903F-724DFF493A79}" srcId="{918A638B-969F-417F-BDE4-2CE196F398E3}" destId="{C5F9B39C-5A7C-4062-AEA6-CF82CA24B13D}" srcOrd="0" destOrd="0" parTransId="{3DD9AAA9-68AA-421B-AA7E-DA9F9A01EFE2}" sibTransId="{2F01B18E-31B4-4F54-8EF3-60D365FCFD72}"/>
    <dgm:cxn modelId="{5693BB95-7FB6-6245-84E5-DA873A619A55}" type="presOf" srcId="{591A5C89-2938-429B-9641-AA7BDCCE0320}" destId="{E3BF7759-B5EB-9348-8A5C-0D4000E85A7F}" srcOrd="0" destOrd="0" presId="urn:microsoft.com/office/officeart/2008/layout/LinedList"/>
    <dgm:cxn modelId="{AFB6D2AC-C19C-0D48-AE1D-A11D952B02C5}" type="presOf" srcId="{918A638B-969F-417F-BDE4-2CE196F398E3}" destId="{B6A4458F-2BA0-954E-A4FF-A311B4A0B3A4}" srcOrd="0" destOrd="0" presId="urn:microsoft.com/office/officeart/2008/layout/LinedList"/>
    <dgm:cxn modelId="{FFD879AE-4F83-4021-B099-9086A44B697B}" srcId="{918A638B-969F-417F-BDE4-2CE196F398E3}" destId="{943B6CBD-7182-4C93-A981-2895451F6B0C}" srcOrd="1" destOrd="0" parTransId="{871ECA67-4F43-4194-A064-DF3D59BA9889}" sibTransId="{C2C9C616-0D5C-4D15-A4BF-B8BBB3BE19D0}"/>
    <dgm:cxn modelId="{947030B7-858A-1346-8558-FF846C27A690}" type="presOf" srcId="{943B6CBD-7182-4C93-A981-2895451F6B0C}" destId="{271BAF29-9B9D-AF42-A293-5EFCBD3BC931}" srcOrd="0" destOrd="0" presId="urn:microsoft.com/office/officeart/2008/layout/LinedList"/>
    <dgm:cxn modelId="{2EDEBBB8-D70E-A149-8519-61F07BA9BB24}" type="presOf" srcId="{8313989F-1F8F-4EFB-99A0-86694994AA52}" destId="{D90ED019-9ACE-2D47-9AF7-5A62A9056DE0}" srcOrd="0" destOrd="0" presId="urn:microsoft.com/office/officeart/2008/layout/LinedList"/>
    <dgm:cxn modelId="{8986C1B8-EE09-4F0B-BFFE-CA2FB1D14FF9}" srcId="{918A638B-969F-417F-BDE4-2CE196F398E3}" destId="{C4940C5F-9116-4592-B7FE-FBEE786F63E5}" srcOrd="4" destOrd="0" parTransId="{172AEFC0-8AAC-45F5-97ED-0BE5F58A1864}" sibTransId="{66F013BA-0920-4097-B0D4-68C477BDBA4F}"/>
    <dgm:cxn modelId="{275E29CB-0AE8-4FC5-B298-5318EF9C915F}" srcId="{918A638B-969F-417F-BDE4-2CE196F398E3}" destId="{D271B787-0CD9-40FA-BDE1-CF912CB58B15}" srcOrd="2" destOrd="0" parTransId="{42645EC3-4ED3-41F3-8E9E-B82E43148839}" sibTransId="{E409F6A6-4D58-4481-A618-693E604A181A}"/>
    <dgm:cxn modelId="{54853CD7-BE3B-F14C-B22E-6ADBBFEB4CE0}" type="presOf" srcId="{C4940C5F-9116-4592-B7FE-FBEE786F63E5}" destId="{6D7403EF-77B2-0746-AD2D-934401B9B8AB}" srcOrd="0" destOrd="0" presId="urn:microsoft.com/office/officeart/2008/layout/LinedList"/>
    <dgm:cxn modelId="{F58474E6-E838-C54A-9E57-D7582B9D7885}" type="presOf" srcId="{C5F9B39C-5A7C-4062-AEA6-CF82CA24B13D}" destId="{46AFAC9E-5565-1F42-8E46-5B8720CB6950}" srcOrd="0" destOrd="0" presId="urn:microsoft.com/office/officeart/2008/layout/LinedList"/>
    <dgm:cxn modelId="{942BB17D-AF39-0345-8981-398FD8788F9A}" type="presParOf" srcId="{B6A4458F-2BA0-954E-A4FF-A311B4A0B3A4}" destId="{B6ECD643-4EFD-4C4B-AE48-44C97FBC2FE2}" srcOrd="0" destOrd="0" presId="urn:microsoft.com/office/officeart/2008/layout/LinedList"/>
    <dgm:cxn modelId="{193A422D-A2AD-C645-8A64-B89B69B75A4D}" type="presParOf" srcId="{B6A4458F-2BA0-954E-A4FF-A311B4A0B3A4}" destId="{D7C11F6A-E6D1-E149-9242-B41ABF7417BF}" srcOrd="1" destOrd="0" presId="urn:microsoft.com/office/officeart/2008/layout/LinedList"/>
    <dgm:cxn modelId="{61DF0819-9F37-944E-9C34-C37867E31743}" type="presParOf" srcId="{D7C11F6A-E6D1-E149-9242-B41ABF7417BF}" destId="{46AFAC9E-5565-1F42-8E46-5B8720CB6950}" srcOrd="0" destOrd="0" presId="urn:microsoft.com/office/officeart/2008/layout/LinedList"/>
    <dgm:cxn modelId="{FC424071-E151-9444-AC3C-B30F3D818D88}" type="presParOf" srcId="{D7C11F6A-E6D1-E149-9242-B41ABF7417BF}" destId="{9B94AE84-C00D-4644-A6B3-67D3AE35C2FA}" srcOrd="1" destOrd="0" presId="urn:microsoft.com/office/officeart/2008/layout/LinedList"/>
    <dgm:cxn modelId="{5964E1EE-ECE5-BC49-B8B2-566018E94274}" type="presParOf" srcId="{B6A4458F-2BA0-954E-A4FF-A311B4A0B3A4}" destId="{2DED01E0-99F2-1742-A475-C95CC37A469C}" srcOrd="2" destOrd="0" presId="urn:microsoft.com/office/officeart/2008/layout/LinedList"/>
    <dgm:cxn modelId="{2CCE074C-5697-144C-A733-9279AACB522E}" type="presParOf" srcId="{B6A4458F-2BA0-954E-A4FF-A311B4A0B3A4}" destId="{EE6B075F-2347-6042-838C-226444F9B734}" srcOrd="3" destOrd="0" presId="urn:microsoft.com/office/officeart/2008/layout/LinedList"/>
    <dgm:cxn modelId="{625285F5-9AD6-BF41-B5CB-3DB165D7C3EE}" type="presParOf" srcId="{EE6B075F-2347-6042-838C-226444F9B734}" destId="{271BAF29-9B9D-AF42-A293-5EFCBD3BC931}" srcOrd="0" destOrd="0" presId="urn:microsoft.com/office/officeart/2008/layout/LinedList"/>
    <dgm:cxn modelId="{DB2BFFDC-1A2E-2F48-86C2-F40578C675B3}" type="presParOf" srcId="{EE6B075F-2347-6042-838C-226444F9B734}" destId="{33243397-C967-144A-9005-15875B14B8DE}" srcOrd="1" destOrd="0" presId="urn:microsoft.com/office/officeart/2008/layout/LinedList"/>
    <dgm:cxn modelId="{86E8CC3F-785D-FD48-88DC-A3D45A3903A5}" type="presParOf" srcId="{B6A4458F-2BA0-954E-A4FF-A311B4A0B3A4}" destId="{BA08E8DE-7DE2-8F4B-A0F1-E84FA502B85D}" srcOrd="4" destOrd="0" presId="urn:microsoft.com/office/officeart/2008/layout/LinedList"/>
    <dgm:cxn modelId="{0CD1BDC0-2890-1D48-8373-41A6E58E56BB}" type="presParOf" srcId="{B6A4458F-2BA0-954E-A4FF-A311B4A0B3A4}" destId="{5401E313-224C-474A-AE7B-987912D1497B}" srcOrd="5" destOrd="0" presId="urn:microsoft.com/office/officeart/2008/layout/LinedList"/>
    <dgm:cxn modelId="{C1A3017B-7F63-5743-B0D0-E30F436433DF}" type="presParOf" srcId="{5401E313-224C-474A-AE7B-987912D1497B}" destId="{9BAFE870-4686-4E45-B43F-FB9D87CFAA9B}" srcOrd="0" destOrd="0" presId="urn:microsoft.com/office/officeart/2008/layout/LinedList"/>
    <dgm:cxn modelId="{967D6321-5513-7945-8E87-5EE6BCDB97FD}" type="presParOf" srcId="{5401E313-224C-474A-AE7B-987912D1497B}" destId="{2FEC52F0-2184-9648-AFCF-C3333557AD00}" srcOrd="1" destOrd="0" presId="urn:microsoft.com/office/officeart/2008/layout/LinedList"/>
    <dgm:cxn modelId="{238E7532-BAF5-784D-ABB3-DF8A6FAE59D2}" type="presParOf" srcId="{B6A4458F-2BA0-954E-A4FF-A311B4A0B3A4}" destId="{CEE7CDAA-8228-9640-9EBE-4E7CA7AB03CC}" srcOrd="6" destOrd="0" presId="urn:microsoft.com/office/officeart/2008/layout/LinedList"/>
    <dgm:cxn modelId="{E475FE40-C005-4241-AE6A-AD3EBB3B1382}" type="presParOf" srcId="{B6A4458F-2BA0-954E-A4FF-A311B4A0B3A4}" destId="{253C904D-E298-8344-BF58-B7932483EFEC}" srcOrd="7" destOrd="0" presId="urn:microsoft.com/office/officeart/2008/layout/LinedList"/>
    <dgm:cxn modelId="{F76124FC-D68E-FD45-860D-23DE7954392D}" type="presParOf" srcId="{253C904D-E298-8344-BF58-B7932483EFEC}" destId="{E3BF7759-B5EB-9348-8A5C-0D4000E85A7F}" srcOrd="0" destOrd="0" presId="urn:microsoft.com/office/officeart/2008/layout/LinedList"/>
    <dgm:cxn modelId="{20355BC6-153D-4B4B-BB66-B117A62256DE}" type="presParOf" srcId="{253C904D-E298-8344-BF58-B7932483EFEC}" destId="{588613B4-4827-B048-B1A0-8E3A1F5A7CCC}" srcOrd="1" destOrd="0" presId="urn:microsoft.com/office/officeart/2008/layout/LinedList"/>
    <dgm:cxn modelId="{1B458830-E9C3-664C-B0A3-7EA6AF88C506}" type="presParOf" srcId="{B6A4458F-2BA0-954E-A4FF-A311B4A0B3A4}" destId="{9E93F336-4768-3E44-A30D-BB66AB3B4FC9}" srcOrd="8" destOrd="0" presId="urn:microsoft.com/office/officeart/2008/layout/LinedList"/>
    <dgm:cxn modelId="{6C480762-B441-FD41-95E8-5D018A6828B9}" type="presParOf" srcId="{B6A4458F-2BA0-954E-A4FF-A311B4A0B3A4}" destId="{4D0D3EB9-51C0-DD41-9581-97C2C45D62B7}" srcOrd="9" destOrd="0" presId="urn:microsoft.com/office/officeart/2008/layout/LinedList"/>
    <dgm:cxn modelId="{E9494E44-558F-CD49-AFAC-3B7F8761632B}" type="presParOf" srcId="{4D0D3EB9-51C0-DD41-9581-97C2C45D62B7}" destId="{6D7403EF-77B2-0746-AD2D-934401B9B8AB}" srcOrd="0" destOrd="0" presId="urn:microsoft.com/office/officeart/2008/layout/LinedList"/>
    <dgm:cxn modelId="{C5876C9E-738D-284D-92B9-398B15287804}" type="presParOf" srcId="{4D0D3EB9-51C0-DD41-9581-97C2C45D62B7}" destId="{6AAB3890-0269-3A4A-B0DE-614D3BEF365C}" srcOrd="1" destOrd="0" presId="urn:microsoft.com/office/officeart/2008/layout/LinedList"/>
    <dgm:cxn modelId="{D05AC8DB-E882-7B42-BDBE-7DD7CBF26FF6}" type="presParOf" srcId="{B6A4458F-2BA0-954E-A4FF-A311B4A0B3A4}" destId="{520DBD6F-69EB-FE42-954F-7358A90FF0E1}" srcOrd="10" destOrd="0" presId="urn:microsoft.com/office/officeart/2008/layout/LinedList"/>
    <dgm:cxn modelId="{B6CE3118-97EA-BD44-9F7B-0B5C46A873CC}" type="presParOf" srcId="{B6A4458F-2BA0-954E-A4FF-A311B4A0B3A4}" destId="{3FFED98E-5AC6-E841-A282-7C52D5E24240}" srcOrd="11" destOrd="0" presId="urn:microsoft.com/office/officeart/2008/layout/LinedList"/>
    <dgm:cxn modelId="{30472C94-1DCC-C044-A08B-3D1305505128}" type="presParOf" srcId="{3FFED98E-5AC6-E841-A282-7C52D5E24240}" destId="{D90ED019-9ACE-2D47-9AF7-5A62A9056DE0}" srcOrd="0" destOrd="0" presId="urn:microsoft.com/office/officeart/2008/layout/LinedList"/>
    <dgm:cxn modelId="{FBA8331E-62B1-1342-8BE6-D4D0BB4968FB}" type="presParOf" srcId="{3FFED98E-5AC6-E841-A282-7C52D5E24240}" destId="{5C6EC64E-1DBA-FA4E-897C-7E7897CDBF07}"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F49F011-463D-466B-B328-E02385FDF429}" type="doc">
      <dgm:prSet loTypeId="urn:microsoft.com/office/officeart/2008/layout/LinedList" loCatId="list" qsTypeId="urn:microsoft.com/office/officeart/2005/8/quickstyle/simple5" qsCatId="simple" csTypeId="urn:microsoft.com/office/officeart/2005/8/colors/accent6_2" csCatId="accent6"/>
      <dgm:spPr/>
      <dgm:t>
        <a:bodyPr/>
        <a:lstStyle/>
        <a:p>
          <a:endParaRPr lang="en-US"/>
        </a:p>
      </dgm:t>
    </dgm:pt>
    <dgm:pt modelId="{60F16EA3-52BA-4C89-AD36-A2F6002C9866}">
      <dgm:prSet/>
      <dgm:spPr/>
      <dgm:t>
        <a:bodyPr/>
        <a:lstStyle/>
        <a:p>
          <a:r>
            <a:rPr lang="en-US"/>
            <a:t>Treatment depends on multiple factors- specifically the etiology of the AUB, wishes around fertility, and clinical stability of the patient.</a:t>
          </a:r>
        </a:p>
      </dgm:t>
    </dgm:pt>
    <dgm:pt modelId="{A0D2F17F-79AC-4B9F-94E2-7B769C9933B7}" type="parTrans" cxnId="{0C8FDD54-51C2-45AE-B104-1FB0D743AECB}">
      <dgm:prSet/>
      <dgm:spPr/>
      <dgm:t>
        <a:bodyPr/>
        <a:lstStyle/>
        <a:p>
          <a:endParaRPr lang="en-US"/>
        </a:p>
      </dgm:t>
    </dgm:pt>
    <dgm:pt modelId="{E06DF6B1-A85E-424A-9F64-9ED04E35A689}" type="sibTrans" cxnId="{0C8FDD54-51C2-45AE-B104-1FB0D743AECB}">
      <dgm:prSet/>
      <dgm:spPr/>
      <dgm:t>
        <a:bodyPr/>
        <a:lstStyle/>
        <a:p>
          <a:endParaRPr lang="en-US"/>
        </a:p>
      </dgm:t>
    </dgm:pt>
    <dgm:pt modelId="{360702A5-42BE-4582-92C4-1E97FA4FF1D4}">
      <dgm:prSet/>
      <dgm:spPr/>
      <dgm:t>
        <a:bodyPr/>
        <a:lstStyle/>
        <a:p>
          <a:r>
            <a:rPr lang="en-US"/>
            <a:t>GOAL: Evaluating and ruling out any serious conditions like malignancy, improving quality of life, and treating the patient around future fertility goals.</a:t>
          </a:r>
        </a:p>
      </dgm:t>
    </dgm:pt>
    <dgm:pt modelId="{AC6D6FAB-0E75-4187-8A40-40914EF48162}" type="parTrans" cxnId="{BB4DBF1D-6523-4118-AB54-CC32E91CD22E}">
      <dgm:prSet/>
      <dgm:spPr/>
      <dgm:t>
        <a:bodyPr/>
        <a:lstStyle/>
        <a:p>
          <a:endParaRPr lang="en-US"/>
        </a:p>
      </dgm:t>
    </dgm:pt>
    <dgm:pt modelId="{A090416B-DC3D-4D31-89EC-035804C37DD0}" type="sibTrans" cxnId="{BB4DBF1D-6523-4118-AB54-CC32E91CD22E}">
      <dgm:prSet/>
      <dgm:spPr/>
      <dgm:t>
        <a:bodyPr/>
        <a:lstStyle/>
        <a:p>
          <a:endParaRPr lang="en-US"/>
        </a:p>
      </dgm:t>
    </dgm:pt>
    <dgm:pt modelId="{83AEC263-A22C-4D41-A0E0-CF9AD60F8F2A}" type="pres">
      <dgm:prSet presAssocID="{6F49F011-463D-466B-B328-E02385FDF429}" presName="vert0" presStyleCnt="0">
        <dgm:presLayoutVars>
          <dgm:dir/>
          <dgm:animOne val="branch"/>
          <dgm:animLvl val="lvl"/>
        </dgm:presLayoutVars>
      </dgm:prSet>
      <dgm:spPr/>
    </dgm:pt>
    <dgm:pt modelId="{1E0EDF5D-7353-2B4B-91A3-535B37AD51A9}" type="pres">
      <dgm:prSet presAssocID="{60F16EA3-52BA-4C89-AD36-A2F6002C9866}" presName="thickLine" presStyleLbl="alignNode1" presStyleIdx="0" presStyleCnt="2"/>
      <dgm:spPr/>
    </dgm:pt>
    <dgm:pt modelId="{67EA32F2-324E-1845-88DE-F1AFA82C7755}" type="pres">
      <dgm:prSet presAssocID="{60F16EA3-52BA-4C89-AD36-A2F6002C9866}" presName="horz1" presStyleCnt="0"/>
      <dgm:spPr/>
    </dgm:pt>
    <dgm:pt modelId="{24D02F5F-C390-F641-AC54-B0ACBD37E794}" type="pres">
      <dgm:prSet presAssocID="{60F16EA3-52BA-4C89-AD36-A2F6002C9866}" presName="tx1" presStyleLbl="revTx" presStyleIdx="0" presStyleCnt="2"/>
      <dgm:spPr/>
    </dgm:pt>
    <dgm:pt modelId="{91D6C902-B053-114B-BEE8-015FC94C097F}" type="pres">
      <dgm:prSet presAssocID="{60F16EA3-52BA-4C89-AD36-A2F6002C9866}" presName="vert1" presStyleCnt="0"/>
      <dgm:spPr/>
    </dgm:pt>
    <dgm:pt modelId="{324E02F3-E2E1-9147-8D4B-99719DAF1CA3}" type="pres">
      <dgm:prSet presAssocID="{360702A5-42BE-4582-92C4-1E97FA4FF1D4}" presName="thickLine" presStyleLbl="alignNode1" presStyleIdx="1" presStyleCnt="2"/>
      <dgm:spPr/>
    </dgm:pt>
    <dgm:pt modelId="{F95DF3D2-1D85-BC48-B804-F33D7AEC3147}" type="pres">
      <dgm:prSet presAssocID="{360702A5-42BE-4582-92C4-1E97FA4FF1D4}" presName="horz1" presStyleCnt="0"/>
      <dgm:spPr/>
    </dgm:pt>
    <dgm:pt modelId="{63E4323D-67C6-E04C-A1CC-D4BDC1E62643}" type="pres">
      <dgm:prSet presAssocID="{360702A5-42BE-4582-92C4-1E97FA4FF1D4}" presName="tx1" presStyleLbl="revTx" presStyleIdx="1" presStyleCnt="2"/>
      <dgm:spPr/>
    </dgm:pt>
    <dgm:pt modelId="{DFC74D13-B117-B546-BCEE-7A504E62AD45}" type="pres">
      <dgm:prSet presAssocID="{360702A5-42BE-4582-92C4-1E97FA4FF1D4}" presName="vert1" presStyleCnt="0"/>
      <dgm:spPr/>
    </dgm:pt>
  </dgm:ptLst>
  <dgm:cxnLst>
    <dgm:cxn modelId="{BB4DBF1D-6523-4118-AB54-CC32E91CD22E}" srcId="{6F49F011-463D-466B-B328-E02385FDF429}" destId="{360702A5-42BE-4582-92C4-1E97FA4FF1D4}" srcOrd="1" destOrd="0" parTransId="{AC6D6FAB-0E75-4187-8A40-40914EF48162}" sibTransId="{A090416B-DC3D-4D31-89EC-035804C37DD0}"/>
    <dgm:cxn modelId="{0C8FDD54-51C2-45AE-B104-1FB0D743AECB}" srcId="{6F49F011-463D-466B-B328-E02385FDF429}" destId="{60F16EA3-52BA-4C89-AD36-A2F6002C9866}" srcOrd="0" destOrd="0" parTransId="{A0D2F17F-79AC-4B9F-94E2-7B769C9933B7}" sibTransId="{E06DF6B1-A85E-424A-9F64-9ED04E35A689}"/>
    <dgm:cxn modelId="{E27AC8BD-B2E9-274F-B94D-639592477C46}" type="presOf" srcId="{60F16EA3-52BA-4C89-AD36-A2F6002C9866}" destId="{24D02F5F-C390-F641-AC54-B0ACBD37E794}" srcOrd="0" destOrd="0" presId="urn:microsoft.com/office/officeart/2008/layout/LinedList"/>
    <dgm:cxn modelId="{B25844EA-5329-854C-9E99-453D115CC215}" type="presOf" srcId="{6F49F011-463D-466B-B328-E02385FDF429}" destId="{83AEC263-A22C-4D41-A0E0-CF9AD60F8F2A}" srcOrd="0" destOrd="0" presId="urn:microsoft.com/office/officeart/2008/layout/LinedList"/>
    <dgm:cxn modelId="{FB6F93EF-BA49-FE4A-AE0D-E203A640146E}" type="presOf" srcId="{360702A5-42BE-4582-92C4-1E97FA4FF1D4}" destId="{63E4323D-67C6-E04C-A1CC-D4BDC1E62643}" srcOrd="0" destOrd="0" presId="urn:microsoft.com/office/officeart/2008/layout/LinedList"/>
    <dgm:cxn modelId="{58D5D591-C664-5D4F-8B60-E817A0889200}" type="presParOf" srcId="{83AEC263-A22C-4D41-A0E0-CF9AD60F8F2A}" destId="{1E0EDF5D-7353-2B4B-91A3-535B37AD51A9}" srcOrd="0" destOrd="0" presId="urn:microsoft.com/office/officeart/2008/layout/LinedList"/>
    <dgm:cxn modelId="{BDE96327-0BD9-574C-8134-3A43435C48F4}" type="presParOf" srcId="{83AEC263-A22C-4D41-A0E0-CF9AD60F8F2A}" destId="{67EA32F2-324E-1845-88DE-F1AFA82C7755}" srcOrd="1" destOrd="0" presId="urn:microsoft.com/office/officeart/2008/layout/LinedList"/>
    <dgm:cxn modelId="{77748F71-31CE-FC44-96AF-CEBF26D0E1ED}" type="presParOf" srcId="{67EA32F2-324E-1845-88DE-F1AFA82C7755}" destId="{24D02F5F-C390-F641-AC54-B0ACBD37E794}" srcOrd="0" destOrd="0" presId="urn:microsoft.com/office/officeart/2008/layout/LinedList"/>
    <dgm:cxn modelId="{890D894A-47F3-1741-97F9-6C1F431B6219}" type="presParOf" srcId="{67EA32F2-324E-1845-88DE-F1AFA82C7755}" destId="{91D6C902-B053-114B-BEE8-015FC94C097F}" srcOrd="1" destOrd="0" presId="urn:microsoft.com/office/officeart/2008/layout/LinedList"/>
    <dgm:cxn modelId="{7EADBA0E-C5C9-B04B-B06B-32945E3462A6}" type="presParOf" srcId="{83AEC263-A22C-4D41-A0E0-CF9AD60F8F2A}" destId="{324E02F3-E2E1-9147-8D4B-99719DAF1CA3}" srcOrd="2" destOrd="0" presId="urn:microsoft.com/office/officeart/2008/layout/LinedList"/>
    <dgm:cxn modelId="{4B0A584B-4D89-5A4D-9103-3703A5357CE8}" type="presParOf" srcId="{83AEC263-A22C-4D41-A0E0-CF9AD60F8F2A}" destId="{F95DF3D2-1D85-BC48-B804-F33D7AEC3147}" srcOrd="3" destOrd="0" presId="urn:microsoft.com/office/officeart/2008/layout/LinedList"/>
    <dgm:cxn modelId="{0B2ACCB3-CD78-A04B-85DA-B60AC8B0D3DA}" type="presParOf" srcId="{F95DF3D2-1D85-BC48-B804-F33D7AEC3147}" destId="{63E4323D-67C6-E04C-A1CC-D4BDC1E62643}" srcOrd="0" destOrd="0" presId="urn:microsoft.com/office/officeart/2008/layout/LinedList"/>
    <dgm:cxn modelId="{5229C84B-9B17-D54F-9A10-448724CD4698}" type="presParOf" srcId="{F95DF3D2-1D85-BC48-B804-F33D7AEC3147}" destId="{DFC74D13-B117-B546-BCEE-7A504E62AD45}" srcOrd="1" destOrd="0" presId="urn:microsoft.com/office/officeart/2008/layout/LinedList"/>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AD443EF-9FDC-4BBE-8A18-34A7A627622C}" type="doc">
      <dgm:prSet loTypeId="urn:microsoft.com/office/officeart/2005/8/layout/hierarchy1" loCatId="hierarchy" qsTypeId="urn:microsoft.com/office/officeart/2005/8/quickstyle/simple1" qsCatId="simple" csTypeId="urn:microsoft.com/office/officeart/2005/8/colors/colorful5" csCatId="colorful"/>
      <dgm:spPr/>
      <dgm:t>
        <a:bodyPr/>
        <a:lstStyle/>
        <a:p>
          <a:endParaRPr lang="en-US"/>
        </a:p>
      </dgm:t>
    </dgm:pt>
    <dgm:pt modelId="{B0ABE7C5-3DAE-4EAF-AAF7-1CC5100235C2}">
      <dgm:prSet/>
      <dgm:spPr/>
      <dgm:t>
        <a:bodyPr/>
        <a:lstStyle/>
        <a:p>
          <a:r>
            <a:rPr lang="en-US" dirty="0"/>
            <a:t>Fertility awareness based methods: Marquette method recommendations for intense or longer than usual menses: multivitamin with iron and NSAIDS; tail-end cycle bleeding is most likely due to hormonal issues and management includes the Harvard Fertility Diet and possible supplementation of progesterone (</a:t>
          </a:r>
          <a:r>
            <a:rPr lang="en-US" dirty="0" err="1"/>
            <a:t>Ferhing</a:t>
          </a:r>
          <a:r>
            <a:rPr lang="en-US" dirty="0"/>
            <a:t> et al., 2023)</a:t>
          </a:r>
        </a:p>
      </dgm:t>
    </dgm:pt>
    <dgm:pt modelId="{23DD4009-FC58-498A-81B2-D2BA18D1A625}" type="parTrans" cxnId="{7567AEFC-C938-4162-9F10-DB7C74D129F8}">
      <dgm:prSet/>
      <dgm:spPr/>
      <dgm:t>
        <a:bodyPr/>
        <a:lstStyle/>
        <a:p>
          <a:endParaRPr lang="en-US"/>
        </a:p>
      </dgm:t>
    </dgm:pt>
    <dgm:pt modelId="{5C562106-A5B8-4F50-BA68-BAD3C6767726}" type="sibTrans" cxnId="{7567AEFC-C938-4162-9F10-DB7C74D129F8}">
      <dgm:prSet/>
      <dgm:spPr/>
      <dgm:t>
        <a:bodyPr/>
        <a:lstStyle/>
        <a:p>
          <a:endParaRPr lang="en-US"/>
        </a:p>
      </dgm:t>
    </dgm:pt>
    <dgm:pt modelId="{34E86D71-FFA5-4658-8D0E-18C04B70635F}">
      <dgm:prSet/>
      <dgm:spPr/>
      <dgm:t>
        <a:bodyPr/>
        <a:lstStyle/>
        <a:p>
          <a:r>
            <a:rPr lang="en-US" dirty="0"/>
            <a:t>Current best practice: The 1</a:t>
          </a:r>
          <a:r>
            <a:rPr lang="en-US" baseline="30000" dirty="0"/>
            <a:t>st</a:t>
          </a:r>
          <a:r>
            <a:rPr lang="en-US" dirty="0"/>
            <a:t> line approach to most patients without a primary etiology for AUB is progestin-based treatments like combination oral contraceptives or 52mg levonorgestrel-releasing intrauterine device with alternatives being progestin-only oral medications (planning to conceive), nonhormonal therapies, or minimally invasive surgery (</a:t>
          </a:r>
          <a:r>
            <a:rPr lang="en-US" dirty="0" err="1"/>
            <a:t>Kaunitz</a:t>
          </a:r>
          <a:r>
            <a:rPr lang="en-US" dirty="0"/>
            <a:t>, 2024b) </a:t>
          </a:r>
        </a:p>
      </dgm:t>
    </dgm:pt>
    <dgm:pt modelId="{CE3687E1-C1B1-4B91-95E0-1983BF86F703}" type="parTrans" cxnId="{BC8AA15B-74F3-4F53-923F-C6324F58911D}">
      <dgm:prSet/>
      <dgm:spPr/>
      <dgm:t>
        <a:bodyPr/>
        <a:lstStyle/>
        <a:p>
          <a:endParaRPr lang="en-US"/>
        </a:p>
      </dgm:t>
    </dgm:pt>
    <dgm:pt modelId="{653C103D-D17C-4047-8427-F38D06161C7D}" type="sibTrans" cxnId="{BC8AA15B-74F3-4F53-923F-C6324F58911D}">
      <dgm:prSet/>
      <dgm:spPr/>
      <dgm:t>
        <a:bodyPr/>
        <a:lstStyle/>
        <a:p>
          <a:endParaRPr lang="en-US"/>
        </a:p>
      </dgm:t>
    </dgm:pt>
    <dgm:pt modelId="{B4F06E02-066A-3345-B81D-D4F232B90589}" type="pres">
      <dgm:prSet presAssocID="{1AD443EF-9FDC-4BBE-8A18-34A7A627622C}" presName="hierChild1" presStyleCnt="0">
        <dgm:presLayoutVars>
          <dgm:chPref val="1"/>
          <dgm:dir/>
          <dgm:animOne val="branch"/>
          <dgm:animLvl val="lvl"/>
          <dgm:resizeHandles/>
        </dgm:presLayoutVars>
      </dgm:prSet>
      <dgm:spPr/>
    </dgm:pt>
    <dgm:pt modelId="{CB9C752A-6A84-7347-9E15-DDB0A51A0119}" type="pres">
      <dgm:prSet presAssocID="{B0ABE7C5-3DAE-4EAF-AAF7-1CC5100235C2}" presName="hierRoot1" presStyleCnt="0"/>
      <dgm:spPr/>
    </dgm:pt>
    <dgm:pt modelId="{9593681D-ACB9-C14A-80B4-50FC3F1306A7}" type="pres">
      <dgm:prSet presAssocID="{B0ABE7C5-3DAE-4EAF-AAF7-1CC5100235C2}" presName="composite" presStyleCnt="0"/>
      <dgm:spPr/>
    </dgm:pt>
    <dgm:pt modelId="{9A548227-2043-7840-AF6B-740622A3C9C4}" type="pres">
      <dgm:prSet presAssocID="{B0ABE7C5-3DAE-4EAF-AAF7-1CC5100235C2}" presName="background" presStyleLbl="node0" presStyleIdx="0" presStyleCnt="2"/>
      <dgm:spPr/>
    </dgm:pt>
    <dgm:pt modelId="{B8437195-8E52-7440-B3AC-FC406329D852}" type="pres">
      <dgm:prSet presAssocID="{B0ABE7C5-3DAE-4EAF-AAF7-1CC5100235C2}" presName="text" presStyleLbl="fgAcc0" presStyleIdx="0" presStyleCnt="2">
        <dgm:presLayoutVars>
          <dgm:chPref val="3"/>
        </dgm:presLayoutVars>
      </dgm:prSet>
      <dgm:spPr/>
    </dgm:pt>
    <dgm:pt modelId="{6D64D053-84B8-9F4A-B02C-87E5A97D46F7}" type="pres">
      <dgm:prSet presAssocID="{B0ABE7C5-3DAE-4EAF-AAF7-1CC5100235C2}" presName="hierChild2" presStyleCnt="0"/>
      <dgm:spPr/>
    </dgm:pt>
    <dgm:pt modelId="{0FCAD21B-353F-A74A-B8CC-00CB8EAA1C27}" type="pres">
      <dgm:prSet presAssocID="{34E86D71-FFA5-4658-8D0E-18C04B70635F}" presName="hierRoot1" presStyleCnt="0"/>
      <dgm:spPr/>
    </dgm:pt>
    <dgm:pt modelId="{A9AEFD03-428C-7B4C-9A89-BAF1E3B2F518}" type="pres">
      <dgm:prSet presAssocID="{34E86D71-FFA5-4658-8D0E-18C04B70635F}" presName="composite" presStyleCnt="0"/>
      <dgm:spPr/>
    </dgm:pt>
    <dgm:pt modelId="{0200AB25-4A08-5A4B-86E4-321DE961A239}" type="pres">
      <dgm:prSet presAssocID="{34E86D71-FFA5-4658-8D0E-18C04B70635F}" presName="background" presStyleLbl="node0" presStyleIdx="1" presStyleCnt="2"/>
      <dgm:spPr/>
    </dgm:pt>
    <dgm:pt modelId="{8827569F-D97E-A842-BCA6-6B7D3E6DAAF0}" type="pres">
      <dgm:prSet presAssocID="{34E86D71-FFA5-4658-8D0E-18C04B70635F}" presName="text" presStyleLbl="fgAcc0" presStyleIdx="1" presStyleCnt="2">
        <dgm:presLayoutVars>
          <dgm:chPref val="3"/>
        </dgm:presLayoutVars>
      </dgm:prSet>
      <dgm:spPr/>
    </dgm:pt>
    <dgm:pt modelId="{A42F768B-0619-544B-B3C6-9D7EDB50527F}" type="pres">
      <dgm:prSet presAssocID="{34E86D71-FFA5-4658-8D0E-18C04B70635F}" presName="hierChild2" presStyleCnt="0"/>
      <dgm:spPr/>
    </dgm:pt>
  </dgm:ptLst>
  <dgm:cxnLst>
    <dgm:cxn modelId="{5BD82042-E38A-B44F-A4EF-F1805DB5C9C7}" type="presOf" srcId="{B0ABE7C5-3DAE-4EAF-AAF7-1CC5100235C2}" destId="{B8437195-8E52-7440-B3AC-FC406329D852}" srcOrd="0" destOrd="0" presId="urn:microsoft.com/office/officeart/2005/8/layout/hierarchy1"/>
    <dgm:cxn modelId="{BC8AA15B-74F3-4F53-923F-C6324F58911D}" srcId="{1AD443EF-9FDC-4BBE-8A18-34A7A627622C}" destId="{34E86D71-FFA5-4658-8D0E-18C04B70635F}" srcOrd="1" destOrd="0" parTransId="{CE3687E1-C1B1-4B91-95E0-1983BF86F703}" sibTransId="{653C103D-D17C-4047-8427-F38D06161C7D}"/>
    <dgm:cxn modelId="{95410FAC-DCCE-B046-B6F9-22AC5F220A6B}" type="presOf" srcId="{34E86D71-FFA5-4658-8D0E-18C04B70635F}" destId="{8827569F-D97E-A842-BCA6-6B7D3E6DAAF0}" srcOrd="0" destOrd="0" presId="urn:microsoft.com/office/officeart/2005/8/layout/hierarchy1"/>
    <dgm:cxn modelId="{3D1424D0-61E0-334B-8150-1A0E1BA1A1DF}" type="presOf" srcId="{1AD443EF-9FDC-4BBE-8A18-34A7A627622C}" destId="{B4F06E02-066A-3345-B81D-D4F232B90589}" srcOrd="0" destOrd="0" presId="urn:microsoft.com/office/officeart/2005/8/layout/hierarchy1"/>
    <dgm:cxn modelId="{7567AEFC-C938-4162-9F10-DB7C74D129F8}" srcId="{1AD443EF-9FDC-4BBE-8A18-34A7A627622C}" destId="{B0ABE7C5-3DAE-4EAF-AAF7-1CC5100235C2}" srcOrd="0" destOrd="0" parTransId="{23DD4009-FC58-498A-81B2-D2BA18D1A625}" sibTransId="{5C562106-A5B8-4F50-BA68-BAD3C6767726}"/>
    <dgm:cxn modelId="{A8B2744A-A28A-3B43-8F5C-7768733EED51}" type="presParOf" srcId="{B4F06E02-066A-3345-B81D-D4F232B90589}" destId="{CB9C752A-6A84-7347-9E15-DDB0A51A0119}" srcOrd="0" destOrd="0" presId="urn:microsoft.com/office/officeart/2005/8/layout/hierarchy1"/>
    <dgm:cxn modelId="{6D4D439B-83C1-D041-B520-EEEE56BA5367}" type="presParOf" srcId="{CB9C752A-6A84-7347-9E15-DDB0A51A0119}" destId="{9593681D-ACB9-C14A-80B4-50FC3F1306A7}" srcOrd="0" destOrd="0" presId="urn:microsoft.com/office/officeart/2005/8/layout/hierarchy1"/>
    <dgm:cxn modelId="{2746BA1D-1F63-594F-A529-620043AA0607}" type="presParOf" srcId="{9593681D-ACB9-C14A-80B4-50FC3F1306A7}" destId="{9A548227-2043-7840-AF6B-740622A3C9C4}" srcOrd="0" destOrd="0" presId="urn:microsoft.com/office/officeart/2005/8/layout/hierarchy1"/>
    <dgm:cxn modelId="{0FE5DF1E-E3CF-A14D-9498-826E709BF25A}" type="presParOf" srcId="{9593681D-ACB9-C14A-80B4-50FC3F1306A7}" destId="{B8437195-8E52-7440-B3AC-FC406329D852}" srcOrd="1" destOrd="0" presId="urn:microsoft.com/office/officeart/2005/8/layout/hierarchy1"/>
    <dgm:cxn modelId="{B9C1DCFD-8136-4C49-AD04-A63A9B5DBAC0}" type="presParOf" srcId="{CB9C752A-6A84-7347-9E15-DDB0A51A0119}" destId="{6D64D053-84B8-9F4A-B02C-87E5A97D46F7}" srcOrd="1" destOrd="0" presId="urn:microsoft.com/office/officeart/2005/8/layout/hierarchy1"/>
    <dgm:cxn modelId="{5A515BE1-4E06-2244-92E3-062D4F117768}" type="presParOf" srcId="{B4F06E02-066A-3345-B81D-D4F232B90589}" destId="{0FCAD21B-353F-A74A-B8CC-00CB8EAA1C27}" srcOrd="1" destOrd="0" presId="urn:microsoft.com/office/officeart/2005/8/layout/hierarchy1"/>
    <dgm:cxn modelId="{2396CBCA-C61F-A14A-B699-5D2B4C3CE229}" type="presParOf" srcId="{0FCAD21B-353F-A74A-B8CC-00CB8EAA1C27}" destId="{A9AEFD03-428C-7B4C-9A89-BAF1E3B2F518}" srcOrd="0" destOrd="0" presId="urn:microsoft.com/office/officeart/2005/8/layout/hierarchy1"/>
    <dgm:cxn modelId="{86E9D3C9-16CA-DE4D-BAB9-9CC4CA73243B}" type="presParOf" srcId="{A9AEFD03-428C-7B4C-9A89-BAF1E3B2F518}" destId="{0200AB25-4A08-5A4B-86E4-321DE961A239}" srcOrd="0" destOrd="0" presId="urn:microsoft.com/office/officeart/2005/8/layout/hierarchy1"/>
    <dgm:cxn modelId="{9EC2F0CA-F163-5242-A3ED-0CE0F791132A}" type="presParOf" srcId="{A9AEFD03-428C-7B4C-9A89-BAF1E3B2F518}" destId="{8827569F-D97E-A842-BCA6-6B7D3E6DAAF0}" srcOrd="1" destOrd="0" presId="urn:microsoft.com/office/officeart/2005/8/layout/hierarchy1"/>
    <dgm:cxn modelId="{02D1839A-3EA6-754D-9CAA-25E457875877}" type="presParOf" srcId="{0FCAD21B-353F-A74A-B8CC-00CB8EAA1C27}" destId="{A42F768B-0619-544B-B3C6-9D7EDB50527F}"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E036BE7-D32B-4548-9298-50584377A3CB}"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124AF320-E0AF-4CD5-9A0E-DA701ED01EE5}">
      <dgm:prSet/>
      <dgm:spPr/>
      <dgm:t>
        <a:bodyPr/>
        <a:lstStyle/>
        <a:p>
          <a:r>
            <a:rPr lang="en-US"/>
            <a:t>There is a lack of consistent terminology in the scientific community, thus abnormal uterine bleeding is to be used for consistency when defining abnormal in duration, frequency, regularity and volume. Menorrhagia, oligomenorrhea, and metrorrhagia are out of date terms. With this, validity of scientific research will improve. </a:t>
          </a:r>
        </a:p>
      </dgm:t>
    </dgm:pt>
    <dgm:pt modelId="{4713203F-F624-4481-A577-770634D556E7}" type="parTrans" cxnId="{ADCC6C3A-B33E-407D-B694-01095AEB26F0}">
      <dgm:prSet/>
      <dgm:spPr/>
      <dgm:t>
        <a:bodyPr/>
        <a:lstStyle/>
        <a:p>
          <a:endParaRPr lang="en-US"/>
        </a:p>
      </dgm:t>
    </dgm:pt>
    <dgm:pt modelId="{549CA1CF-8B5A-4E75-908A-2A750F73FA7A}" type="sibTrans" cxnId="{ADCC6C3A-B33E-407D-B694-01095AEB26F0}">
      <dgm:prSet/>
      <dgm:spPr/>
      <dgm:t>
        <a:bodyPr/>
        <a:lstStyle/>
        <a:p>
          <a:endParaRPr lang="en-US"/>
        </a:p>
      </dgm:t>
    </dgm:pt>
    <dgm:pt modelId="{F1357C7B-D270-453D-934A-5AC8AD4BD390}">
      <dgm:prSet/>
      <dgm:spPr/>
      <dgm:t>
        <a:bodyPr/>
        <a:lstStyle/>
        <a:p>
          <a:r>
            <a:rPr lang="en-US"/>
            <a:t>Menstruation is affected by person experience, society, and culture. Research has found that there is a stigma around menstruation and if shame and embarrassment continue around this aspect of a woman’s health- menstruation is healthy- then medical care for AUB will continue to be underprovided (Jain et al, 2028). </a:t>
          </a:r>
        </a:p>
      </dgm:t>
    </dgm:pt>
    <dgm:pt modelId="{2D1E7E57-6DA6-4178-B631-FA75ABD76DF5}" type="parTrans" cxnId="{E4B6A523-3185-413E-BA96-322B611F2C67}">
      <dgm:prSet/>
      <dgm:spPr/>
      <dgm:t>
        <a:bodyPr/>
        <a:lstStyle/>
        <a:p>
          <a:endParaRPr lang="en-US"/>
        </a:p>
      </dgm:t>
    </dgm:pt>
    <dgm:pt modelId="{19C57DCF-00A2-4E02-96A0-B33737F59314}" type="sibTrans" cxnId="{E4B6A523-3185-413E-BA96-322B611F2C67}">
      <dgm:prSet/>
      <dgm:spPr/>
      <dgm:t>
        <a:bodyPr/>
        <a:lstStyle/>
        <a:p>
          <a:endParaRPr lang="en-US"/>
        </a:p>
      </dgm:t>
    </dgm:pt>
    <dgm:pt modelId="{58B11B99-A92E-439E-B57D-3EA94580209D}">
      <dgm:prSet/>
      <dgm:spPr/>
      <dgm:t>
        <a:bodyPr/>
        <a:lstStyle/>
        <a:p>
          <a:r>
            <a:rPr lang="en-US"/>
            <a:t>NaPro technology: the goals of monitoring and maintaining reproductive and gynecological health with an aim in identifying the problem with medical and surgical treatments that COOPERATE with the reproductive system rather than working against it (FACTS, n.d.)</a:t>
          </a:r>
        </a:p>
      </dgm:t>
    </dgm:pt>
    <dgm:pt modelId="{25180EEC-98F4-464B-A067-7B938FF29E7C}" type="parTrans" cxnId="{96A9A5F8-A07D-40A2-9B61-475A54B0D171}">
      <dgm:prSet/>
      <dgm:spPr/>
      <dgm:t>
        <a:bodyPr/>
        <a:lstStyle/>
        <a:p>
          <a:endParaRPr lang="en-US"/>
        </a:p>
      </dgm:t>
    </dgm:pt>
    <dgm:pt modelId="{3EEC2ACC-F7B1-403D-978E-562CF38AB3AE}" type="sibTrans" cxnId="{96A9A5F8-A07D-40A2-9B61-475A54B0D171}">
      <dgm:prSet/>
      <dgm:spPr/>
      <dgm:t>
        <a:bodyPr/>
        <a:lstStyle/>
        <a:p>
          <a:endParaRPr lang="en-US"/>
        </a:p>
      </dgm:t>
    </dgm:pt>
    <dgm:pt modelId="{9EA6D6C8-FEAD-0F49-B09F-2009622109E2}" type="pres">
      <dgm:prSet presAssocID="{FE036BE7-D32B-4548-9298-50584377A3CB}" presName="vert0" presStyleCnt="0">
        <dgm:presLayoutVars>
          <dgm:dir/>
          <dgm:animOne val="branch"/>
          <dgm:animLvl val="lvl"/>
        </dgm:presLayoutVars>
      </dgm:prSet>
      <dgm:spPr/>
    </dgm:pt>
    <dgm:pt modelId="{C6D8165C-D2C5-544B-B84A-F754C0D6CE48}" type="pres">
      <dgm:prSet presAssocID="{124AF320-E0AF-4CD5-9A0E-DA701ED01EE5}" presName="thickLine" presStyleLbl="alignNode1" presStyleIdx="0" presStyleCnt="3"/>
      <dgm:spPr/>
    </dgm:pt>
    <dgm:pt modelId="{C9F89E71-1A6E-D94B-88E0-58117523313C}" type="pres">
      <dgm:prSet presAssocID="{124AF320-E0AF-4CD5-9A0E-DA701ED01EE5}" presName="horz1" presStyleCnt="0"/>
      <dgm:spPr/>
    </dgm:pt>
    <dgm:pt modelId="{F4C9CC5D-8D92-2947-A9E7-3855ABCA2519}" type="pres">
      <dgm:prSet presAssocID="{124AF320-E0AF-4CD5-9A0E-DA701ED01EE5}" presName="tx1" presStyleLbl="revTx" presStyleIdx="0" presStyleCnt="3"/>
      <dgm:spPr/>
    </dgm:pt>
    <dgm:pt modelId="{2B78C892-03AC-0D4F-BFDD-36AC9B13FD09}" type="pres">
      <dgm:prSet presAssocID="{124AF320-E0AF-4CD5-9A0E-DA701ED01EE5}" presName="vert1" presStyleCnt="0"/>
      <dgm:spPr/>
    </dgm:pt>
    <dgm:pt modelId="{3128DA42-FE88-1349-A6F2-F57F4BFC6CF6}" type="pres">
      <dgm:prSet presAssocID="{F1357C7B-D270-453D-934A-5AC8AD4BD390}" presName="thickLine" presStyleLbl="alignNode1" presStyleIdx="1" presStyleCnt="3"/>
      <dgm:spPr/>
    </dgm:pt>
    <dgm:pt modelId="{6FC24CD6-6809-A946-8293-111BB16A422A}" type="pres">
      <dgm:prSet presAssocID="{F1357C7B-D270-453D-934A-5AC8AD4BD390}" presName="horz1" presStyleCnt="0"/>
      <dgm:spPr/>
    </dgm:pt>
    <dgm:pt modelId="{4879C82F-4E44-224C-A941-31E0B444B10B}" type="pres">
      <dgm:prSet presAssocID="{F1357C7B-D270-453D-934A-5AC8AD4BD390}" presName="tx1" presStyleLbl="revTx" presStyleIdx="1" presStyleCnt="3"/>
      <dgm:spPr/>
    </dgm:pt>
    <dgm:pt modelId="{C928AEC2-0D06-CF43-955D-C4C16FE53BA5}" type="pres">
      <dgm:prSet presAssocID="{F1357C7B-D270-453D-934A-5AC8AD4BD390}" presName="vert1" presStyleCnt="0"/>
      <dgm:spPr/>
    </dgm:pt>
    <dgm:pt modelId="{45A18377-0C3E-FB46-A68F-82828F7647FD}" type="pres">
      <dgm:prSet presAssocID="{58B11B99-A92E-439E-B57D-3EA94580209D}" presName="thickLine" presStyleLbl="alignNode1" presStyleIdx="2" presStyleCnt="3"/>
      <dgm:spPr/>
    </dgm:pt>
    <dgm:pt modelId="{205E64AF-A59B-F945-BF34-491D00F1438A}" type="pres">
      <dgm:prSet presAssocID="{58B11B99-A92E-439E-B57D-3EA94580209D}" presName="horz1" presStyleCnt="0"/>
      <dgm:spPr/>
    </dgm:pt>
    <dgm:pt modelId="{5468C784-1783-254D-8D9F-761CC4522B14}" type="pres">
      <dgm:prSet presAssocID="{58B11B99-A92E-439E-B57D-3EA94580209D}" presName="tx1" presStyleLbl="revTx" presStyleIdx="2" presStyleCnt="3"/>
      <dgm:spPr/>
    </dgm:pt>
    <dgm:pt modelId="{332311A4-25C1-8648-841A-F4B2F5AEBD6C}" type="pres">
      <dgm:prSet presAssocID="{58B11B99-A92E-439E-B57D-3EA94580209D}" presName="vert1" presStyleCnt="0"/>
      <dgm:spPr/>
    </dgm:pt>
  </dgm:ptLst>
  <dgm:cxnLst>
    <dgm:cxn modelId="{9B206E0B-417E-BD44-80E3-9496E4F4B4C8}" type="presOf" srcId="{58B11B99-A92E-439E-B57D-3EA94580209D}" destId="{5468C784-1783-254D-8D9F-761CC4522B14}" srcOrd="0" destOrd="0" presId="urn:microsoft.com/office/officeart/2008/layout/LinedList"/>
    <dgm:cxn modelId="{3F41C711-857D-414C-A663-FCD1AE17CA89}" type="presOf" srcId="{FE036BE7-D32B-4548-9298-50584377A3CB}" destId="{9EA6D6C8-FEAD-0F49-B09F-2009622109E2}" srcOrd="0" destOrd="0" presId="urn:microsoft.com/office/officeart/2008/layout/LinedList"/>
    <dgm:cxn modelId="{E4B6A523-3185-413E-BA96-322B611F2C67}" srcId="{FE036BE7-D32B-4548-9298-50584377A3CB}" destId="{F1357C7B-D270-453D-934A-5AC8AD4BD390}" srcOrd="1" destOrd="0" parTransId="{2D1E7E57-6DA6-4178-B631-FA75ABD76DF5}" sibTransId="{19C57DCF-00A2-4E02-96A0-B33737F59314}"/>
    <dgm:cxn modelId="{78C9EA28-1BCC-0F4C-9EF9-162B37813466}" type="presOf" srcId="{F1357C7B-D270-453D-934A-5AC8AD4BD390}" destId="{4879C82F-4E44-224C-A941-31E0B444B10B}" srcOrd="0" destOrd="0" presId="urn:microsoft.com/office/officeart/2008/layout/LinedList"/>
    <dgm:cxn modelId="{ADCC6C3A-B33E-407D-B694-01095AEB26F0}" srcId="{FE036BE7-D32B-4548-9298-50584377A3CB}" destId="{124AF320-E0AF-4CD5-9A0E-DA701ED01EE5}" srcOrd="0" destOrd="0" parTransId="{4713203F-F624-4481-A577-770634D556E7}" sibTransId="{549CA1CF-8B5A-4E75-908A-2A750F73FA7A}"/>
    <dgm:cxn modelId="{CEE1CE7E-3C8C-574C-A469-D3F5A28925E6}" type="presOf" srcId="{124AF320-E0AF-4CD5-9A0E-DA701ED01EE5}" destId="{F4C9CC5D-8D92-2947-A9E7-3855ABCA2519}" srcOrd="0" destOrd="0" presId="urn:microsoft.com/office/officeart/2008/layout/LinedList"/>
    <dgm:cxn modelId="{96A9A5F8-A07D-40A2-9B61-475A54B0D171}" srcId="{FE036BE7-D32B-4548-9298-50584377A3CB}" destId="{58B11B99-A92E-439E-B57D-3EA94580209D}" srcOrd="2" destOrd="0" parTransId="{25180EEC-98F4-464B-A067-7B938FF29E7C}" sibTransId="{3EEC2ACC-F7B1-403D-978E-562CF38AB3AE}"/>
    <dgm:cxn modelId="{5F25D4DB-98C3-3046-B2F6-B218CDFFD0D0}" type="presParOf" srcId="{9EA6D6C8-FEAD-0F49-B09F-2009622109E2}" destId="{C6D8165C-D2C5-544B-B84A-F754C0D6CE48}" srcOrd="0" destOrd="0" presId="urn:microsoft.com/office/officeart/2008/layout/LinedList"/>
    <dgm:cxn modelId="{0A464097-DFB6-EA44-846D-88F9F07AE230}" type="presParOf" srcId="{9EA6D6C8-FEAD-0F49-B09F-2009622109E2}" destId="{C9F89E71-1A6E-D94B-88E0-58117523313C}" srcOrd="1" destOrd="0" presId="urn:microsoft.com/office/officeart/2008/layout/LinedList"/>
    <dgm:cxn modelId="{E5C3C381-68B5-DA49-8EC4-ACFC1520F8D0}" type="presParOf" srcId="{C9F89E71-1A6E-D94B-88E0-58117523313C}" destId="{F4C9CC5D-8D92-2947-A9E7-3855ABCA2519}" srcOrd="0" destOrd="0" presId="urn:microsoft.com/office/officeart/2008/layout/LinedList"/>
    <dgm:cxn modelId="{9B1D1033-7239-8940-8626-4A6FEEC7F939}" type="presParOf" srcId="{C9F89E71-1A6E-D94B-88E0-58117523313C}" destId="{2B78C892-03AC-0D4F-BFDD-36AC9B13FD09}" srcOrd="1" destOrd="0" presId="urn:microsoft.com/office/officeart/2008/layout/LinedList"/>
    <dgm:cxn modelId="{5F693DC0-AB8C-564A-B281-9B650E4147C3}" type="presParOf" srcId="{9EA6D6C8-FEAD-0F49-B09F-2009622109E2}" destId="{3128DA42-FE88-1349-A6F2-F57F4BFC6CF6}" srcOrd="2" destOrd="0" presId="urn:microsoft.com/office/officeart/2008/layout/LinedList"/>
    <dgm:cxn modelId="{416F7913-D24D-6849-BF94-5767B337B1AA}" type="presParOf" srcId="{9EA6D6C8-FEAD-0F49-B09F-2009622109E2}" destId="{6FC24CD6-6809-A946-8293-111BB16A422A}" srcOrd="3" destOrd="0" presId="urn:microsoft.com/office/officeart/2008/layout/LinedList"/>
    <dgm:cxn modelId="{385A263F-E377-194B-89F3-E18718BDE101}" type="presParOf" srcId="{6FC24CD6-6809-A946-8293-111BB16A422A}" destId="{4879C82F-4E44-224C-A941-31E0B444B10B}" srcOrd="0" destOrd="0" presId="urn:microsoft.com/office/officeart/2008/layout/LinedList"/>
    <dgm:cxn modelId="{77FF7293-DA19-CD43-B139-501CD9D1B9A1}" type="presParOf" srcId="{6FC24CD6-6809-A946-8293-111BB16A422A}" destId="{C928AEC2-0D06-CF43-955D-C4C16FE53BA5}" srcOrd="1" destOrd="0" presId="urn:microsoft.com/office/officeart/2008/layout/LinedList"/>
    <dgm:cxn modelId="{D8B285B9-DFAE-924D-BAFE-C6D4F0C10CC1}" type="presParOf" srcId="{9EA6D6C8-FEAD-0F49-B09F-2009622109E2}" destId="{45A18377-0C3E-FB46-A68F-82828F7647FD}" srcOrd="4" destOrd="0" presId="urn:microsoft.com/office/officeart/2008/layout/LinedList"/>
    <dgm:cxn modelId="{FECB1E24-BE3D-B34B-89F7-B617A98204BC}" type="presParOf" srcId="{9EA6D6C8-FEAD-0F49-B09F-2009622109E2}" destId="{205E64AF-A59B-F945-BF34-491D00F1438A}" srcOrd="5" destOrd="0" presId="urn:microsoft.com/office/officeart/2008/layout/LinedList"/>
    <dgm:cxn modelId="{828E30C8-A30E-A742-BC1F-622537760F0B}" type="presParOf" srcId="{205E64AF-A59B-F945-BF34-491D00F1438A}" destId="{5468C784-1783-254D-8D9F-761CC4522B14}" srcOrd="0" destOrd="0" presId="urn:microsoft.com/office/officeart/2008/layout/LinedList"/>
    <dgm:cxn modelId="{D7B1CF0D-B6A5-9147-B57B-8F1E1294756C}" type="presParOf" srcId="{205E64AF-A59B-F945-BF34-491D00F1438A}" destId="{332311A4-25C1-8648-841A-F4B2F5AEBD6C}"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81874789-6D02-4AEA-A8AC-7BEFBBFE926A}" type="doc">
      <dgm:prSet loTypeId="urn:microsoft.com/office/officeart/2005/8/layout/hierarchy1" loCatId="hierarchy" qsTypeId="urn:microsoft.com/office/officeart/2005/8/quickstyle/simple1" qsCatId="simple" csTypeId="urn:microsoft.com/office/officeart/2005/8/colors/accent0_3" csCatId="mainScheme"/>
      <dgm:spPr/>
      <dgm:t>
        <a:bodyPr/>
        <a:lstStyle/>
        <a:p>
          <a:endParaRPr lang="en-US"/>
        </a:p>
      </dgm:t>
    </dgm:pt>
    <dgm:pt modelId="{6902BB4C-7F1E-4E28-92F6-BF301F243242}">
      <dgm:prSet/>
      <dgm:spPr/>
      <dgm:t>
        <a:bodyPr/>
        <a:lstStyle/>
        <a:p>
          <a:r>
            <a:rPr lang="en-US"/>
            <a:t>Shared decision making!</a:t>
          </a:r>
        </a:p>
      </dgm:t>
    </dgm:pt>
    <dgm:pt modelId="{19725BA1-DAC5-45E3-8E9B-75D706557343}" type="parTrans" cxnId="{DD5A6728-9231-46F1-8037-3A1BDB04CA44}">
      <dgm:prSet/>
      <dgm:spPr/>
      <dgm:t>
        <a:bodyPr/>
        <a:lstStyle/>
        <a:p>
          <a:endParaRPr lang="en-US"/>
        </a:p>
      </dgm:t>
    </dgm:pt>
    <dgm:pt modelId="{1E033604-A974-4B70-9AC2-11EACFBD2FCD}" type="sibTrans" cxnId="{DD5A6728-9231-46F1-8037-3A1BDB04CA44}">
      <dgm:prSet/>
      <dgm:spPr/>
      <dgm:t>
        <a:bodyPr/>
        <a:lstStyle/>
        <a:p>
          <a:endParaRPr lang="en-US"/>
        </a:p>
      </dgm:t>
    </dgm:pt>
    <dgm:pt modelId="{243BEAB4-4492-4D68-AF8F-8775D3BA0A29}">
      <dgm:prSet/>
      <dgm:spPr/>
      <dgm:t>
        <a:bodyPr/>
        <a:lstStyle/>
        <a:p>
          <a:r>
            <a:rPr lang="en-US"/>
            <a:t>Birth control side effects </a:t>
          </a:r>
        </a:p>
      </dgm:t>
    </dgm:pt>
    <dgm:pt modelId="{AC6B8A43-C330-44B2-B5F7-21383D6645B7}" type="parTrans" cxnId="{A06CAB6D-1DCF-4BF1-A33C-0300A7DB27E0}">
      <dgm:prSet/>
      <dgm:spPr/>
      <dgm:t>
        <a:bodyPr/>
        <a:lstStyle/>
        <a:p>
          <a:endParaRPr lang="en-US"/>
        </a:p>
      </dgm:t>
    </dgm:pt>
    <dgm:pt modelId="{C8A03084-2905-4B0B-9F91-922E816243F7}" type="sibTrans" cxnId="{A06CAB6D-1DCF-4BF1-A33C-0300A7DB27E0}">
      <dgm:prSet/>
      <dgm:spPr/>
      <dgm:t>
        <a:bodyPr/>
        <a:lstStyle/>
        <a:p>
          <a:endParaRPr lang="en-US"/>
        </a:p>
      </dgm:t>
    </dgm:pt>
    <dgm:pt modelId="{897CE9E4-A8F7-4017-B61D-8CE713324A2F}">
      <dgm:prSet/>
      <dgm:spPr/>
      <dgm:t>
        <a:bodyPr/>
        <a:lstStyle/>
        <a:p>
          <a:r>
            <a:rPr lang="en-US"/>
            <a:t>How to track your cycle</a:t>
          </a:r>
        </a:p>
      </dgm:t>
    </dgm:pt>
    <dgm:pt modelId="{0D136455-726D-4FC2-AE1C-BEA1AAD4AD83}" type="parTrans" cxnId="{7E7522EC-AA9A-40E6-A3D2-24D6B15608B5}">
      <dgm:prSet/>
      <dgm:spPr/>
      <dgm:t>
        <a:bodyPr/>
        <a:lstStyle/>
        <a:p>
          <a:endParaRPr lang="en-US"/>
        </a:p>
      </dgm:t>
    </dgm:pt>
    <dgm:pt modelId="{C4B8D995-C0C0-405E-A1B0-2C6DB3FB51AA}" type="sibTrans" cxnId="{7E7522EC-AA9A-40E6-A3D2-24D6B15608B5}">
      <dgm:prSet/>
      <dgm:spPr/>
      <dgm:t>
        <a:bodyPr/>
        <a:lstStyle/>
        <a:p>
          <a:endParaRPr lang="en-US"/>
        </a:p>
      </dgm:t>
    </dgm:pt>
    <dgm:pt modelId="{F13EDE7E-761F-3D48-90EC-06EF8AB11269}" type="pres">
      <dgm:prSet presAssocID="{81874789-6D02-4AEA-A8AC-7BEFBBFE926A}" presName="hierChild1" presStyleCnt="0">
        <dgm:presLayoutVars>
          <dgm:chPref val="1"/>
          <dgm:dir/>
          <dgm:animOne val="branch"/>
          <dgm:animLvl val="lvl"/>
          <dgm:resizeHandles/>
        </dgm:presLayoutVars>
      </dgm:prSet>
      <dgm:spPr/>
    </dgm:pt>
    <dgm:pt modelId="{639ED179-94AC-9F43-A4C9-31EDAEC40B94}" type="pres">
      <dgm:prSet presAssocID="{6902BB4C-7F1E-4E28-92F6-BF301F243242}" presName="hierRoot1" presStyleCnt="0"/>
      <dgm:spPr/>
    </dgm:pt>
    <dgm:pt modelId="{8156170B-6160-EC4C-93E4-AEABC6C8B9ED}" type="pres">
      <dgm:prSet presAssocID="{6902BB4C-7F1E-4E28-92F6-BF301F243242}" presName="composite" presStyleCnt="0"/>
      <dgm:spPr/>
    </dgm:pt>
    <dgm:pt modelId="{82BD4D63-A778-BA4C-9F52-50B587E6DD0F}" type="pres">
      <dgm:prSet presAssocID="{6902BB4C-7F1E-4E28-92F6-BF301F243242}" presName="background" presStyleLbl="node0" presStyleIdx="0" presStyleCnt="3"/>
      <dgm:spPr/>
    </dgm:pt>
    <dgm:pt modelId="{14578714-5778-D045-8FD0-A08F4823CFED}" type="pres">
      <dgm:prSet presAssocID="{6902BB4C-7F1E-4E28-92F6-BF301F243242}" presName="text" presStyleLbl="fgAcc0" presStyleIdx="0" presStyleCnt="3">
        <dgm:presLayoutVars>
          <dgm:chPref val="3"/>
        </dgm:presLayoutVars>
      </dgm:prSet>
      <dgm:spPr/>
    </dgm:pt>
    <dgm:pt modelId="{25751F06-8B29-9B45-AE56-D484534E8A1D}" type="pres">
      <dgm:prSet presAssocID="{6902BB4C-7F1E-4E28-92F6-BF301F243242}" presName="hierChild2" presStyleCnt="0"/>
      <dgm:spPr/>
    </dgm:pt>
    <dgm:pt modelId="{8BE0644D-A21D-7C41-BCD8-345B725847B5}" type="pres">
      <dgm:prSet presAssocID="{243BEAB4-4492-4D68-AF8F-8775D3BA0A29}" presName="hierRoot1" presStyleCnt="0"/>
      <dgm:spPr/>
    </dgm:pt>
    <dgm:pt modelId="{76E1929C-7282-9D48-A66E-C1AFE2E1BD24}" type="pres">
      <dgm:prSet presAssocID="{243BEAB4-4492-4D68-AF8F-8775D3BA0A29}" presName="composite" presStyleCnt="0"/>
      <dgm:spPr/>
    </dgm:pt>
    <dgm:pt modelId="{A2032235-95DA-8547-B396-636027252C99}" type="pres">
      <dgm:prSet presAssocID="{243BEAB4-4492-4D68-AF8F-8775D3BA0A29}" presName="background" presStyleLbl="node0" presStyleIdx="1" presStyleCnt="3"/>
      <dgm:spPr/>
    </dgm:pt>
    <dgm:pt modelId="{AB42124F-2FCA-1048-9F44-EFF42C70EB88}" type="pres">
      <dgm:prSet presAssocID="{243BEAB4-4492-4D68-AF8F-8775D3BA0A29}" presName="text" presStyleLbl="fgAcc0" presStyleIdx="1" presStyleCnt="3">
        <dgm:presLayoutVars>
          <dgm:chPref val="3"/>
        </dgm:presLayoutVars>
      </dgm:prSet>
      <dgm:spPr/>
    </dgm:pt>
    <dgm:pt modelId="{FDA1868C-C315-B243-87CA-E769A8DDEFFD}" type="pres">
      <dgm:prSet presAssocID="{243BEAB4-4492-4D68-AF8F-8775D3BA0A29}" presName="hierChild2" presStyleCnt="0"/>
      <dgm:spPr/>
    </dgm:pt>
    <dgm:pt modelId="{0CC635B8-B963-FC43-AA55-27BE38E43691}" type="pres">
      <dgm:prSet presAssocID="{897CE9E4-A8F7-4017-B61D-8CE713324A2F}" presName="hierRoot1" presStyleCnt="0"/>
      <dgm:spPr/>
    </dgm:pt>
    <dgm:pt modelId="{0CA6B14A-794C-9D42-823D-00BC95DA25F9}" type="pres">
      <dgm:prSet presAssocID="{897CE9E4-A8F7-4017-B61D-8CE713324A2F}" presName="composite" presStyleCnt="0"/>
      <dgm:spPr/>
    </dgm:pt>
    <dgm:pt modelId="{368CC2AD-38A6-FD43-AD23-8EBC52248DB5}" type="pres">
      <dgm:prSet presAssocID="{897CE9E4-A8F7-4017-B61D-8CE713324A2F}" presName="background" presStyleLbl="node0" presStyleIdx="2" presStyleCnt="3"/>
      <dgm:spPr/>
    </dgm:pt>
    <dgm:pt modelId="{FF086992-E080-4547-A941-1CF1012C5C6F}" type="pres">
      <dgm:prSet presAssocID="{897CE9E4-A8F7-4017-B61D-8CE713324A2F}" presName="text" presStyleLbl="fgAcc0" presStyleIdx="2" presStyleCnt="3">
        <dgm:presLayoutVars>
          <dgm:chPref val="3"/>
        </dgm:presLayoutVars>
      </dgm:prSet>
      <dgm:spPr/>
    </dgm:pt>
    <dgm:pt modelId="{5C6778CE-F3A1-A04B-9048-BC046065BB55}" type="pres">
      <dgm:prSet presAssocID="{897CE9E4-A8F7-4017-B61D-8CE713324A2F}" presName="hierChild2" presStyleCnt="0"/>
      <dgm:spPr/>
    </dgm:pt>
  </dgm:ptLst>
  <dgm:cxnLst>
    <dgm:cxn modelId="{DD5A6728-9231-46F1-8037-3A1BDB04CA44}" srcId="{81874789-6D02-4AEA-A8AC-7BEFBBFE926A}" destId="{6902BB4C-7F1E-4E28-92F6-BF301F243242}" srcOrd="0" destOrd="0" parTransId="{19725BA1-DAC5-45E3-8E9B-75D706557343}" sibTransId="{1E033604-A974-4B70-9AC2-11EACFBD2FCD}"/>
    <dgm:cxn modelId="{1118E83D-80F4-D548-B481-06C1D9BB03B4}" type="presOf" srcId="{6902BB4C-7F1E-4E28-92F6-BF301F243242}" destId="{14578714-5778-D045-8FD0-A08F4823CFED}" srcOrd="0" destOrd="0" presId="urn:microsoft.com/office/officeart/2005/8/layout/hierarchy1"/>
    <dgm:cxn modelId="{76447843-137D-3F44-B252-31A49569DAF1}" type="presOf" srcId="{81874789-6D02-4AEA-A8AC-7BEFBBFE926A}" destId="{F13EDE7E-761F-3D48-90EC-06EF8AB11269}" srcOrd="0" destOrd="0" presId="urn:microsoft.com/office/officeart/2005/8/layout/hierarchy1"/>
    <dgm:cxn modelId="{A06CAB6D-1DCF-4BF1-A33C-0300A7DB27E0}" srcId="{81874789-6D02-4AEA-A8AC-7BEFBBFE926A}" destId="{243BEAB4-4492-4D68-AF8F-8775D3BA0A29}" srcOrd="1" destOrd="0" parTransId="{AC6B8A43-C330-44B2-B5F7-21383D6645B7}" sibTransId="{C8A03084-2905-4B0B-9F91-922E816243F7}"/>
    <dgm:cxn modelId="{D7214489-1552-064E-A775-D51193BE7828}" type="presOf" srcId="{243BEAB4-4492-4D68-AF8F-8775D3BA0A29}" destId="{AB42124F-2FCA-1048-9F44-EFF42C70EB88}" srcOrd="0" destOrd="0" presId="urn:microsoft.com/office/officeart/2005/8/layout/hierarchy1"/>
    <dgm:cxn modelId="{BEFECCCF-0158-3A46-BEB3-334719797810}" type="presOf" srcId="{897CE9E4-A8F7-4017-B61D-8CE713324A2F}" destId="{FF086992-E080-4547-A941-1CF1012C5C6F}" srcOrd="0" destOrd="0" presId="urn:microsoft.com/office/officeart/2005/8/layout/hierarchy1"/>
    <dgm:cxn modelId="{7E7522EC-AA9A-40E6-A3D2-24D6B15608B5}" srcId="{81874789-6D02-4AEA-A8AC-7BEFBBFE926A}" destId="{897CE9E4-A8F7-4017-B61D-8CE713324A2F}" srcOrd="2" destOrd="0" parTransId="{0D136455-726D-4FC2-AE1C-BEA1AAD4AD83}" sibTransId="{C4B8D995-C0C0-405E-A1B0-2C6DB3FB51AA}"/>
    <dgm:cxn modelId="{B0A15351-08EB-0D43-8BEF-E31C64DACFE2}" type="presParOf" srcId="{F13EDE7E-761F-3D48-90EC-06EF8AB11269}" destId="{639ED179-94AC-9F43-A4C9-31EDAEC40B94}" srcOrd="0" destOrd="0" presId="urn:microsoft.com/office/officeart/2005/8/layout/hierarchy1"/>
    <dgm:cxn modelId="{CB193D8D-6759-0543-B18B-6E75CF687617}" type="presParOf" srcId="{639ED179-94AC-9F43-A4C9-31EDAEC40B94}" destId="{8156170B-6160-EC4C-93E4-AEABC6C8B9ED}" srcOrd="0" destOrd="0" presId="urn:microsoft.com/office/officeart/2005/8/layout/hierarchy1"/>
    <dgm:cxn modelId="{6C9CEBA5-D459-4648-A11C-A747477E4B04}" type="presParOf" srcId="{8156170B-6160-EC4C-93E4-AEABC6C8B9ED}" destId="{82BD4D63-A778-BA4C-9F52-50B587E6DD0F}" srcOrd="0" destOrd="0" presId="urn:microsoft.com/office/officeart/2005/8/layout/hierarchy1"/>
    <dgm:cxn modelId="{11A23FF1-232E-1B43-83DF-419B1672FB9E}" type="presParOf" srcId="{8156170B-6160-EC4C-93E4-AEABC6C8B9ED}" destId="{14578714-5778-D045-8FD0-A08F4823CFED}" srcOrd="1" destOrd="0" presId="urn:microsoft.com/office/officeart/2005/8/layout/hierarchy1"/>
    <dgm:cxn modelId="{64074324-5EC1-424C-A13B-551D09BE8EBB}" type="presParOf" srcId="{639ED179-94AC-9F43-A4C9-31EDAEC40B94}" destId="{25751F06-8B29-9B45-AE56-D484534E8A1D}" srcOrd="1" destOrd="0" presId="urn:microsoft.com/office/officeart/2005/8/layout/hierarchy1"/>
    <dgm:cxn modelId="{54332F50-5690-DF40-B602-A029B8838C19}" type="presParOf" srcId="{F13EDE7E-761F-3D48-90EC-06EF8AB11269}" destId="{8BE0644D-A21D-7C41-BCD8-345B725847B5}" srcOrd="1" destOrd="0" presId="urn:microsoft.com/office/officeart/2005/8/layout/hierarchy1"/>
    <dgm:cxn modelId="{8747C285-48BE-8E4F-A13D-F76F6327AB9E}" type="presParOf" srcId="{8BE0644D-A21D-7C41-BCD8-345B725847B5}" destId="{76E1929C-7282-9D48-A66E-C1AFE2E1BD24}" srcOrd="0" destOrd="0" presId="urn:microsoft.com/office/officeart/2005/8/layout/hierarchy1"/>
    <dgm:cxn modelId="{83BEF667-1518-4947-946D-CCCC17B31D6E}" type="presParOf" srcId="{76E1929C-7282-9D48-A66E-C1AFE2E1BD24}" destId="{A2032235-95DA-8547-B396-636027252C99}" srcOrd="0" destOrd="0" presId="urn:microsoft.com/office/officeart/2005/8/layout/hierarchy1"/>
    <dgm:cxn modelId="{774D9D7B-09C4-7340-95A0-DA79C2B3E98E}" type="presParOf" srcId="{76E1929C-7282-9D48-A66E-C1AFE2E1BD24}" destId="{AB42124F-2FCA-1048-9F44-EFF42C70EB88}" srcOrd="1" destOrd="0" presId="urn:microsoft.com/office/officeart/2005/8/layout/hierarchy1"/>
    <dgm:cxn modelId="{B7A0F104-CD33-6C4F-B64B-85616BF44E96}" type="presParOf" srcId="{8BE0644D-A21D-7C41-BCD8-345B725847B5}" destId="{FDA1868C-C315-B243-87CA-E769A8DDEFFD}" srcOrd="1" destOrd="0" presId="urn:microsoft.com/office/officeart/2005/8/layout/hierarchy1"/>
    <dgm:cxn modelId="{50E8A205-6A2A-8C47-99B2-DA970471038D}" type="presParOf" srcId="{F13EDE7E-761F-3D48-90EC-06EF8AB11269}" destId="{0CC635B8-B963-FC43-AA55-27BE38E43691}" srcOrd="2" destOrd="0" presId="urn:microsoft.com/office/officeart/2005/8/layout/hierarchy1"/>
    <dgm:cxn modelId="{85894E9F-BE8C-444F-8AF4-DBD0D6A33E2C}" type="presParOf" srcId="{0CC635B8-B963-FC43-AA55-27BE38E43691}" destId="{0CA6B14A-794C-9D42-823D-00BC95DA25F9}" srcOrd="0" destOrd="0" presId="urn:microsoft.com/office/officeart/2005/8/layout/hierarchy1"/>
    <dgm:cxn modelId="{20A8CBFC-7B74-2D42-A6A4-D482FC3F2E91}" type="presParOf" srcId="{0CA6B14A-794C-9D42-823D-00BC95DA25F9}" destId="{368CC2AD-38A6-FD43-AD23-8EBC52248DB5}" srcOrd="0" destOrd="0" presId="urn:microsoft.com/office/officeart/2005/8/layout/hierarchy1"/>
    <dgm:cxn modelId="{872EED59-B812-F545-93C2-5873553DE200}" type="presParOf" srcId="{0CA6B14A-794C-9D42-823D-00BC95DA25F9}" destId="{FF086992-E080-4547-A941-1CF1012C5C6F}" srcOrd="1" destOrd="0" presId="urn:microsoft.com/office/officeart/2005/8/layout/hierarchy1"/>
    <dgm:cxn modelId="{265C232E-DBC3-FB4A-B2FD-52CF37A61C70}" type="presParOf" srcId="{0CC635B8-B963-FC43-AA55-27BE38E43691}" destId="{5C6778CE-F3A1-A04B-9048-BC046065BB55}"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ECD643-4EFD-4C4B-AE48-44C97FBC2FE2}">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6AFAC9E-5565-1F42-8E46-5B8720CB6950}">
      <dsp:nvSpPr>
        <dsp:cNvPr id="0" name=""/>
        <dsp:cNvSpPr/>
      </dsp:nvSpPr>
      <dsp:spPr>
        <a:xfrm>
          <a:off x="0" y="2124"/>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Pregnancy complications: spontaneous abortion, ectopic pregnancy, placenta previa</a:t>
          </a:r>
        </a:p>
      </dsp:txBody>
      <dsp:txXfrm>
        <a:off x="0" y="2124"/>
        <a:ext cx="10515600" cy="724514"/>
      </dsp:txXfrm>
    </dsp:sp>
    <dsp:sp modelId="{2DED01E0-99F2-1742-A475-C95CC37A469C}">
      <dsp:nvSpPr>
        <dsp:cNvPr id="0" name=""/>
        <dsp:cNvSpPr/>
      </dsp:nvSpPr>
      <dsp:spPr>
        <a:xfrm>
          <a:off x="0" y="72663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71BAF29-9B9D-AF42-A293-5EFCBD3BC931}">
      <dsp:nvSpPr>
        <dsp:cNvPr id="0" name=""/>
        <dsp:cNvSpPr/>
      </dsp:nvSpPr>
      <dsp:spPr>
        <a:xfrm>
          <a:off x="0" y="726639"/>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Urinary Tract: infections or malignancy</a:t>
          </a:r>
        </a:p>
      </dsp:txBody>
      <dsp:txXfrm>
        <a:off x="0" y="726639"/>
        <a:ext cx="10515600" cy="724514"/>
      </dsp:txXfrm>
    </dsp:sp>
    <dsp:sp modelId="{BA08E8DE-7DE2-8F4B-A0F1-E84FA502B85D}">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AFE870-4686-4E45-B43F-FB9D87CFAA9B}">
      <dsp:nvSpPr>
        <dsp:cNvPr id="0" name=""/>
        <dsp:cNvSpPr/>
      </dsp:nvSpPr>
      <dsp:spPr>
        <a:xfrm>
          <a:off x="0" y="1451154"/>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Fallopian tubes and ovaries: pelvic inflammatory disease, malignancy</a:t>
          </a:r>
        </a:p>
      </dsp:txBody>
      <dsp:txXfrm>
        <a:off x="0" y="1451154"/>
        <a:ext cx="10515600" cy="724514"/>
      </dsp:txXfrm>
    </dsp:sp>
    <dsp:sp modelId="{CEE7CDAA-8228-9640-9EBE-4E7CA7AB03CC}">
      <dsp:nvSpPr>
        <dsp:cNvPr id="0" name=""/>
        <dsp:cNvSpPr/>
      </dsp:nvSpPr>
      <dsp:spPr>
        <a:xfrm>
          <a:off x="0" y="2175669"/>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3BF7759-B5EB-9348-8A5C-0D4000E85A7F}">
      <dsp:nvSpPr>
        <dsp:cNvPr id="0" name=""/>
        <dsp:cNvSpPr/>
      </dsp:nvSpPr>
      <dsp:spPr>
        <a:xfrm>
          <a:off x="0" y="2175669"/>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Cervix: benign growths, sexually transmitted infections, malignancy</a:t>
          </a:r>
        </a:p>
      </dsp:txBody>
      <dsp:txXfrm>
        <a:off x="0" y="2175669"/>
        <a:ext cx="10515600" cy="724514"/>
      </dsp:txXfrm>
    </dsp:sp>
    <dsp:sp modelId="{9E93F336-4768-3E44-A30D-BB66AB3B4FC9}">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7403EF-77B2-0746-AD2D-934401B9B8AB}">
      <dsp:nvSpPr>
        <dsp:cNvPr id="0" name=""/>
        <dsp:cNvSpPr/>
      </dsp:nvSpPr>
      <dsp:spPr>
        <a:xfrm>
          <a:off x="0" y="2900183"/>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Vagina: benign growths, sexually transmitted infections, vaginitis, malignancy, trauma, foreign bodies (Davis &amp; Sparzak, 2023)</a:t>
          </a:r>
        </a:p>
      </dsp:txBody>
      <dsp:txXfrm>
        <a:off x="0" y="2900183"/>
        <a:ext cx="10515600" cy="724514"/>
      </dsp:txXfrm>
    </dsp:sp>
    <dsp:sp modelId="{520DBD6F-69EB-FE42-954F-7358A90FF0E1}">
      <dsp:nvSpPr>
        <dsp:cNvPr id="0" name=""/>
        <dsp:cNvSpPr/>
      </dsp:nvSpPr>
      <dsp:spPr>
        <a:xfrm>
          <a:off x="0" y="3624698"/>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90ED019-9ACE-2D47-9AF7-5A62A9056DE0}">
      <dsp:nvSpPr>
        <dsp:cNvPr id="0" name=""/>
        <dsp:cNvSpPr/>
      </dsp:nvSpPr>
      <dsp:spPr>
        <a:xfrm>
          <a:off x="0" y="3624698"/>
          <a:ext cx="10515600" cy="72451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t>Urinary or gastrointestinal tract source bleeding</a:t>
          </a:r>
        </a:p>
      </dsp:txBody>
      <dsp:txXfrm>
        <a:off x="0" y="3624698"/>
        <a:ext cx="10515600" cy="72451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0EDF5D-7353-2B4B-91A3-535B37AD51A9}">
      <dsp:nvSpPr>
        <dsp:cNvPr id="0" name=""/>
        <dsp:cNvSpPr/>
      </dsp:nvSpPr>
      <dsp:spPr>
        <a:xfrm>
          <a:off x="0" y="0"/>
          <a:ext cx="4544762" cy="0"/>
        </a:xfrm>
        <a:prstGeom prst="lin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24D02F5F-C390-F641-AC54-B0ACBD37E794}">
      <dsp:nvSpPr>
        <dsp:cNvPr id="0" name=""/>
        <dsp:cNvSpPr/>
      </dsp:nvSpPr>
      <dsp:spPr>
        <a:xfrm>
          <a:off x="0" y="0"/>
          <a:ext cx="4544762" cy="180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t>Treatment depends on multiple factors- specifically the etiology of the AUB, wishes around fertility, and clinical stability of the patient.</a:t>
          </a:r>
        </a:p>
      </dsp:txBody>
      <dsp:txXfrm>
        <a:off x="0" y="0"/>
        <a:ext cx="4544762" cy="1801467"/>
      </dsp:txXfrm>
    </dsp:sp>
    <dsp:sp modelId="{324E02F3-E2E1-9147-8D4B-99719DAF1CA3}">
      <dsp:nvSpPr>
        <dsp:cNvPr id="0" name=""/>
        <dsp:cNvSpPr/>
      </dsp:nvSpPr>
      <dsp:spPr>
        <a:xfrm>
          <a:off x="0" y="1801467"/>
          <a:ext cx="4544762" cy="0"/>
        </a:xfrm>
        <a:prstGeom prst="line">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w="6350" cap="flat" cmpd="sng" algn="ctr">
          <a:solidFill>
            <a:schemeClr val="accent6">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63E4323D-67C6-E04C-A1CC-D4BDC1E62643}">
      <dsp:nvSpPr>
        <dsp:cNvPr id="0" name=""/>
        <dsp:cNvSpPr/>
      </dsp:nvSpPr>
      <dsp:spPr>
        <a:xfrm>
          <a:off x="0" y="1801467"/>
          <a:ext cx="4544762" cy="180146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7630" tIns="87630" rIns="87630" bIns="87630" numCol="1" spcCol="1270" anchor="t" anchorCtr="0">
          <a:noAutofit/>
        </a:bodyPr>
        <a:lstStyle/>
        <a:p>
          <a:pPr marL="0" lvl="0" indent="0" algn="l" defTabSz="1022350">
            <a:lnSpc>
              <a:spcPct val="90000"/>
            </a:lnSpc>
            <a:spcBef>
              <a:spcPct val="0"/>
            </a:spcBef>
            <a:spcAft>
              <a:spcPct val="35000"/>
            </a:spcAft>
            <a:buNone/>
          </a:pPr>
          <a:r>
            <a:rPr lang="en-US" sz="2300" kern="1200"/>
            <a:t>GOAL: Evaluating and ruling out any serious conditions like malignancy, improving quality of life, and treating the patient around future fertility goals.</a:t>
          </a:r>
        </a:p>
      </dsp:txBody>
      <dsp:txXfrm>
        <a:off x="0" y="1801467"/>
        <a:ext cx="4544762" cy="180146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A548227-2043-7840-AF6B-740622A3C9C4}">
      <dsp:nvSpPr>
        <dsp:cNvPr id="0" name=""/>
        <dsp:cNvSpPr/>
      </dsp:nvSpPr>
      <dsp:spPr>
        <a:xfrm>
          <a:off x="1283" y="507350"/>
          <a:ext cx="4505585" cy="2861046"/>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437195-8E52-7440-B3AC-FC406329D852}">
      <dsp:nvSpPr>
        <dsp:cNvPr id="0" name=""/>
        <dsp:cNvSpPr/>
      </dsp:nvSpPr>
      <dsp:spPr>
        <a:xfrm>
          <a:off x="501904"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Fertility awareness based methods: Marquette method recommendations for intense or longer than usual menses: multivitamin with iron and NSAIDS; tail-end cycle bleeding is most likely due to hormonal issues and management includes the Harvard Fertility Diet and possible supplementation of progesterone (</a:t>
          </a:r>
          <a:r>
            <a:rPr lang="en-US" sz="1800" kern="1200" dirty="0" err="1"/>
            <a:t>Ferhing</a:t>
          </a:r>
          <a:r>
            <a:rPr lang="en-US" sz="1800" kern="1200" dirty="0"/>
            <a:t> et al., 2023)</a:t>
          </a:r>
        </a:p>
      </dsp:txBody>
      <dsp:txXfrm>
        <a:off x="585701" y="1066737"/>
        <a:ext cx="4337991" cy="2693452"/>
      </dsp:txXfrm>
    </dsp:sp>
    <dsp:sp modelId="{0200AB25-4A08-5A4B-86E4-321DE961A239}">
      <dsp:nvSpPr>
        <dsp:cNvPr id="0" name=""/>
        <dsp:cNvSpPr/>
      </dsp:nvSpPr>
      <dsp:spPr>
        <a:xfrm>
          <a:off x="5508110" y="507350"/>
          <a:ext cx="4505585" cy="2861046"/>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27569F-D97E-A842-BCA6-6B7D3E6DAAF0}">
      <dsp:nvSpPr>
        <dsp:cNvPr id="0" name=""/>
        <dsp:cNvSpPr/>
      </dsp:nvSpPr>
      <dsp:spPr>
        <a:xfrm>
          <a:off x="6008730" y="982940"/>
          <a:ext cx="4505585" cy="2861046"/>
        </a:xfrm>
        <a:prstGeom prst="roundRect">
          <a:avLst>
            <a:gd name="adj" fmla="val 10000"/>
          </a:avLst>
        </a:prstGeom>
        <a:solidFill>
          <a:schemeClr val="lt1">
            <a:alpha val="90000"/>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Current best practice: The 1</a:t>
          </a:r>
          <a:r>
            <a:rPr lang="en-US" sz="1800" kern="1200" baseline="30000" dirty="0"/>
            <a:t>st</a:t>
          </a:r>
          <a:r>
            <a:rPr lang="en-US" sz="1800" kern="1200" dirty="0"/>
            <a:t> line approach to most patients without a primary etiology for AUB is progestin-based treatments like combination oral contraceptives or 52mg levonorgestrel-releasing intrauterine device with alternatives being progestin-only oral medications (planning to conceive), nonhormonal therapies, or minimally invasive surgery (</a:t>
          </a:r>
          <a:r>
            <a:rPr lang="en-US" sz="1800" kern="1200" dirty="0" err="1"/>
            <a:t>Kaunitz</a:t>
          </a:r>
          <a:r>
            <a:rPr lang="en-US" sz="1800" kern="1200" dirty="0"/>
            <a:t>, 2024b) </a:t>
          </a:r>
        </a:p>
      </dsp:txBody>
      <dsp:txXfrm>
        <a:off x="6092527" y="1066737"/>
        <a:ext cx="4337991" cy="269345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D8165C-D2C5-544B-B84A-F754C0D6CE48}">
      <dsp:nvSpPr>
        <dsp:cNvPr id="0" name=""/>
        <dsp:cNvSpPr/>
      </dsp:nvSpPr>
      <dsp:spPr>
        <a:xfrm>
          <a:off x="0" y="212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C9CC5D-8D92-2947-A9E7-3855ABCA2519}">
      <dsp:nvSpPr>
        <dsp:cNvPr id="0" name=""/>
        <dsp:cNvSpPr/>
      </dsp:nvSpPr>
      <dsp:spPr>
        <a:xfrm>
          <a:off x="0" y="212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There is a lack of consistent terminology in the scientific community, thus abnormal uterine bleeding is to be used for consistency when defining abnormal in duration, frequency, regularity and volume. Menorrhagia, oligomenorrhea, and metrorrhagia are out of date terms. With this, validity of scientific research will improve. </a:t>
          </a:r>
        </a:p>
      </dsp:txBody>
      <dsp:txXfrm>
        <a:off x="0" y="2124"/>
        <a:ext cx="10515600" cy="1449029"/>
      </dsp:txXfrm>
    </dsp:sp>
    <dsp:sp modelId="{3128DA42-FE88-1349-A6F2-F57F4BFC6CF6}">
      <dsp:nvSpPr>
        <dsp:cNvPr id="0" name=""/>
        <dsp:cNvSpPr/>
      </dsp:nvSpPr>
      <dsp:spPr>
        <a:xfrm>
          <a:off x="0" y="1451154"/>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79C82F-4E44-224C-A941-31E0B444B10B}">
      <dsp:nvSpPr>
        <dsp:cNvPr id="0" name=""/>
        <dsp:cNvSpPr/>
      </dsp:nvSpPr>
      <dsp:spPr>
        <a:xfrm>
          <a:off x="0" y="1451154"/>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Menstruation is affected by person experience, society, and culture. Research has found that there is a stigma around menstruation and if shame and embarrassment continue around this aspect of a woman’s health- menstruation is healthy- then medical care for AUB will continue to be underprovided (Jain et al, 2028). </a:t>
          </a:r>
        </a:p>
      </dsp:txBody>
      <dsp:txXfrm>
        <a:off x="0" y="1451154"/>
        <a:ext cx="10515600" cy="1449029"/>
      </dsp:txXfrm>
    </dsp:sp>
    <dsp:sp modelId="{45A18377-0C3E-FB46-A68F-82828F7647FD}">
      <dsp:nvSpPr>
        <dsp:cNvPr id="0" name=""/>
        <dsp:cNvSpPr/>
      </dsp:nvSpPr>
      <dsp:spPr>
        <a:xfrm>
          <a:off x="0" y="2900183"/>
          <a:ext cx="10515600"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68C784-1783-254D-8D9F-761CC4522B14}">
      <dsp:nvSpPr>
        <dsp:cNvPr id="0" name=""/>
        <dsp:cNvSpPr/>
      </dsp:nvSpPr>
      <dsp:spPr>
        <a:xfrm>
          <a:off x="0" y="2900183"/>
          <a:ext cx="10515600" cy="144902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t" anchorCtr="0">
          <a:noAutofit/>
        </a:bodyPr>
        <a:lstStyle/>
        <a:p>
          <a:pPr marL="0" lvl="0" indent="0" algn="l" defTabSz="977900">
            <a:lnSpc>
              <a:spcPct val="90000"/>
            </a:lnSpc>
            <a:spcBef>
              <a:spcPct val="0"/>
            </a:spcBef>
            <a:spcAft>
              <a:spcPct val="35000"/>
            </a:spcAft>
            <a:buNone/>
          </a:pPr>
          <a:r>
            <a:rPr lang="en-US" sz="2200" kern="1200"/>
            <a:t>NaPro technology: the goals of monitoring and maintaining reproductive and gynecological health with an aim in identifying the problem with medical and surgical treatments that COOPERATE with the reproductive system rather than working against it (FACTS, n.d.)</a:t>
          </a:r>
        </a:p>
      </dsp:txBody>
      <dsp:txXfrm>
        <a:off x="0" y="2900183"/>
        <a:ext cx="10515600" cy="144902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BD4D63-A778-BA4C-9F52-50B587E6DD0F}">
      <dsp:nvSpPr>
        <dsp:cNvPr id="0" name=""/>
        <dsp:cNvSpPr/>
      </dsp:nvSpPr>
      <dsp:spPr>
        <a:xfrm>
          <a:off x="0" y="524133"/>
          <a:ext cx="2918936" cy="1853524"/>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578714-5778-D045-8FD0-A08F4823CFED}">
      <dsp:nvSpPr>
        <dsp:cNvPr id="0" name=""/>
        <dsp:cNvSpPr/>
      </dsp:nvSpPr>
      <dsp:spPr>
        <a:xfrm>
          <a:off x="324326" y="832243"/>
          <a:ext cx="2918936" cy="1853524"/>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Shared decision making!</a:t>
          </a:r>
        </a:p>
      </dsp:txBody>
      <dsp:txXfrm>
        <a:off x="378614" y="886531"/>
        <a:ext cx="2810360" cy="1744948"/>
      </dsp:txXfrm>
    </dsp:sp>
    <dsp:sp modelId="{A2032235-95DA-8547-B396-636027252C99}">
      <dsp:nvSpPr>
        <dsp:cNvPr id="0" name=""/>
        <dsp:cNvSpPr/>
      </dsp:nvSpPr>
      <dsp:spPr>
        <a:xfrm>
          <a:off x="3567588" y="524133"/>
          <a:ext cx="2918936" cy="1853524"/>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42124F-2FCA-1048-9F44-EFF42C70EB88}">
      <dsp:nvSpPr>
        <dsp:cNvPr id="0" name=""/>
        <dsp:cNvSpPr/>
      </dsp:nvSpPr>
      <dsp:spPr>
        <a:xfrm>
          <a:off x="3891915" y="832243"/>
          <a:ext cx="2918936" cy="1853524"/>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Birth control side effects </a:t>
          </a:r>
        </a:p>
      </dsp:txBody>
      <dsp:txXfrm>
        <a:off x="3946203" y="886531"/>
        <a:ext cx="2810360" cy="1744948"/>
      </dsp:txXfrm>
    </dsp:sp>
    <dsp:sp modelId="{368CC2AD-38A6-FD43-AD23-8EBC52248DB5}">
      <dsp:nvSpPr>
        <dsp:cNvPr id="0" name=""/>
        <dsp:cNvSpPr/>
      </dsp:nvSpPr>
      <dsp:spPr>
        <a:xfrm>
          <a:off x="7135177" y="524133"/>
          <a:ext cx="2918936" cy="1853524"/>
        </a:xfrm>
        <a:prstGeom prst="roundRect">
          <a:avLst>
            <a:gd name="adj" fmla="val 10000"/>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F086992-E080-4547-A941-1CF1012C5C6F}">
      <dsp:nvSpPr>
        <dsp:cNvPr id="0" name=""/>
        <dsp:cNvSpPr/>
      </dsp:nvSpPr>
      <dsp:spPr>
        <a:xfrm>
          <a:off x="7459503" y="832243"/>
          <a:ext cx="2918936" cy="1853524"/>
        </a:xfrm>
        <a:prstGeom prst="roundRect">
          <a:avLst>
            <a:gd name="adj" fmla="val 10000"/>
          </a:avLst>
        </a:prstGeom>
        <a:solidFill>
          <a:schemeClr val="lt2">
            <a:alpha val="90000"/>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3350" tIns="133350" rIns="133350" bIns="133350" numCol="1" spcCol="1270" anchor="ctr" anchorCtr="0">
          <a:noAutofit/>
        </a:bodyPr>
        <a:lstStyle/>
        <a:p>
          <a:pPr marL="0" lvl="0" indent="0" algn="ctr" defTabSz="1555750">
            <a:lnSpc>
              <a:spcPct val="90000"/>
            </a:lnSpc>
            <a:spcBef>
              <a:spcPct val="0"/>
            </a:spcBef>
            <a:spcAft>
              <a:spcPct val="35000"/>
            </a:spcAft>
            <a:buNone/>
          </a:pPr>
          <a:r>
            <a:rPr lang="en-US" sz="3500" kern="1200"/>
            <a:t>How to track your cycle</a:t>
          </a:r>
        </a:p>
      </dsp:txBody>
      <dsp:txXfrm>
        <a:off x="7513791" y="886531"/>
        <a:ext cx="2810360" cy="174494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jpg>
</file>

<file path=ppt/media/image14.jpeg>
</file>

<file path=ppt/media/image2.png>
</file>

<file path=ppt/media/image3.png>
</file>

<file path=ppt/media/image4.jpeg>
</file>

<file path=ppt/media/image5.png>
</file>

<file path=ppt/media/image6.jpeg>
</file>

<file path=ppt/media/image7.png>
</file>

<file path=ppt/media/image8.jp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112CDF-FBBD-AC44-B6C1-55778A3356D7}" type="datetimeFigureOut">
              <a:rPr lang="en-US" smtClean="0"/>
              <a:t>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50D51E-D548-374E-8F14-BF09DE8147EC}" type="slidenum">
              <a:rPr lang="en-US" smtClean="0"/>
              <a:t>‹#›</a:t>
            </a:fld>
            <a:endParaRPr lang="en-US"/>
          </a:p>
        </p:txBody>
      </p:sp>
    </p:spTree>
    <p:extLst>
      <p:ext uri="{BB962C8B-B14F-4D97-AF65-F5344CB8AC3E}">
        <p14:creationId xmlns:p14="http://schemas.microsoft.com/office/powerpoint/2010/main" val="308654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a:t>
            </a:r>
            <a:r>
              <a:rPr lang="en-US" dirty="0" err="1"/>
              <a:t>Dehn</a:t>
            </a:r>
            <a:r>
              <a:rPr lang="en-US" dirty="0"/>
              <a:t>, 2019</a:t>
            </a:r>
          </a:p>
        </p:txBody>
      </p:sp>
      <p:sp>
        <p:nvSpPr>
          <p:cNvPr id="4" name="Slide Number Placeholder 3"/>
          <p:cNvSpPr>
            <a:spLocks noGrp="1"/>
          </p:cNvSpPr>
          <p:nvPr>
            <p:ph type="sldNum" sz="quarter" idx="5"/>
          </p:nvPr>
        </p:nvSpPr>
        <p:spPr/>
        <p:txBody>
          <a:bodyPr/>
          <a:lstStyle/>
          <a:p>
            <a:fld id="{2850D51E-D548-374E-8F14-BF09DE8147EC}" type="slidenum">
              <a:rPr lang="en-US" smtClean="0"/>
              <a:t>1</a:t>
            </a:fld>
            <a:endParaRPr lang="en-US"/>
          </a:p>
        </p:txBody>
      </p:sp>
    </p:spTree>
    <p:extLst>
      <p:ext uri="{BB962C8B-B14F-4D97-AF65-F5344CB8AC3E}">
        <p14:creationId xmlns:p14="http://schemas.microsoft.com/office/powerpoint/2010/main" val="2490715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It is important to ask patients about intermenstrual and postcoital bleeding. </a:t>
            </a:r>
          </a:p>
          <a:p>
            <a:r>
              <a:rPr lang="en-US" sz="900" dirty="0"/>
              <a:t>Signs and symptoms of anemia, bleeding disorder, or endocrine disorders, current medications, family history, social history including impact of symptoms on quality of life, surgical history AND fertility desire</a:t>
            </a:r>
          </a:p>
          <a:p>
            <a:r>
              <a:rPr lang="en-US" sz="900" dirty="0"/>
              <a:t>Bleeding is subjective, but with this table these questions can help quantify blood loss during menses</a:t>
            </a:r>
          </a:p>
          <a:p>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Physical exam would include a Pelvic exam with speculum and bimanual- noting size and contour of the uterus, limited mobility, or boggy. A pap smear if indicated, STI screening, and endometrial biopsy if indicated. While also keeping in mind other components of the physical exam that might lead the practitioner to the etiology like enlargement or tenderness of they thyroid, abnormal hair growth, moon face; bruising or petechiae that could lead to coagulopathy origin. Vitals including BMI and paleness are also important points in the physical exam.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10</a:t>
            </a:fld>
            <a:endParaRPr lang="en-US"/>
          </a:p>
        </p:txBody>
      </p:sp>
    </p:spTree>
    <p:extLst>
      <p:ext uri="{BB962C8B-B14F-4D97-AF65-F5344CB8AC3E}">
        <p14:creationId xmlns:p14="http://schemas.microsoft.com/office/powerpoint/2010/main" val="24854141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900" dirty="0"/>
          </a:p>
          <a:p>
            <a:r>
              <a:rPr lang="en-US" sz="900" dirty="0"/>
              <a:t>Diagnostic testing that should be completed on ALL PATIENTS: include urine </a:t>
            </a:r>
            <a:r>
              <a:rPr lang="en-US" sz="900" dirty="0" err="1"/>
              <a:t>hCG</a:t>
            </a:r>
            <a:r>
              <a:rPr lang="en-US" sz="900" dirty="0"/>
              <a:t> and CBC. If heavy bleeding is present a type and cross</a:t>
            </a:r>
          </a:p>
          <a:p>
            <a:r>
              <a:rPr lang="en-US" sz="900" dirty="0"/>
              <a:t>H&amp;P will help breakdown further testing like Ferritin, coagulation panel, thyroid function tests, gonadotropins, and prolactin. Imaging may include transvaginal ultrasound, hysteroscopy or </a:t>
            </a:r>
            <a:r>
              <a:rPr lang="en-US" sz="900" dirty="0" err="1"/>
              <a:t>sonohystergraphy</a:t>
            </a:r>
            <a:r>
              <a:rPr lang="en-US" sz="900" dirty="0"/>
              <a:t>. The image is and example of a </a:t>
            </a:r>
            <a:r>
              <a:rPr lang="en-US" sz="900" dirty="0" err="1"/>
              <a:t>sonohysterogram</a:t>
            </a:r>
            <a:r>
              <a:rPr lang="en-US" sz="900" dirty="0"/>
              <a:t> of two different patients, both with an endometrial polyp- and doppler showing the flow to the polyp via feeding vessels (</a:t>
            </a:r>
            <a:r>
              <a:rPr lang="en-US" sz="900" dirty="0" err="1"/>
              <a:t>Kaunitz</a:t>
            </a:r>
            <a:r>
              <a:rPr lang="en-US" sz="900" dirty="0"/>
              <a:t>, 2024a). Endometrial biopsy is 1</a:t>
            </a:r>
            <a:r>
              <a:rPr lang="en-US" sz="900" baseline="30000" dirty="0"/>
              <a:t>st</a:t>
            </a:r>
            <a:r>
              <a:rPr lang="en-US" sz="900" dirty="0"/>
              <a:t> line for women &gt;45 years of age. </a:t>
            </a:r>
          </a:p>
          <a:p>
            <a:endParaRPr lang="en-US" sz="900" dirty="0"/>
          </a:p>
          <a:p>
            <a:r>
              <a:rPr lang="en-US" sz="900" dirty="0"/>
              <a:t>HMB undergo pelvic imaging to look for structural lesions, CBC to assess for anemia and thrombocytopenia, measurement of ferritin levels</a:t>
            </a:r>
          </a:p>
          <a:p>
            <a:r>
              <a:rPr lang="en-US" sz="900" dirty="0"/>
              <a:t>Intermenstrual bleeding pelvic imaging is done to look for an endometrial polyp or cesarean scar defect and endometrial sampling to look for malignancy or endometritis</a:t>
            </a:r>
          </a:p>
          <a:p>
            <a:r>
              <a:rPr lang="en-US" sz="900" dirty="0"/>
              <a:t>Irregular bleeding: lab are often ordered to evaluate for thyroid disease, </a:t>
            </a:r>
            <a:r>
              <a:rPr lang="en-US" sz="900" dirty="0" err="1"/>
              <a:t>hyperprolactinemnia</a:t>
            </a:r>
            <a:r>
              <a:rPr lang="en-US" sz="900" dirty="0"/>
              <a:t>, or premature ovarian insufficiency. Endometrial sampling is usually done with persistent symptoms of 6 months or more or increased risk of endometrial hyperplasia/neoplasia (</a:t>
            </a:r>
            <a:r>
              <a:rPr lang="en-US" sz="900" dirty="0" err="1"/>
              <a:t>Kaunitz</a:t>
            </a:r>
            <a:r>
              <a:rPr lang="en-US" sz="900" dirty="0"/>
              <a:t>, 2024a)</a:t>
            </a:r>
          </a:p>
          <a:p>
            <a:endParaRPr lang="en-US" dirty="0"/>
          </a:p>
          <a:p>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11</a:t>
            </a:fld>
            <a:endParaRPr lang="en-US"/>
          </a:p>
        </p:txBody>
      </p:sp>
    </p:spTree>
    <p:extLst>
      <p:ext uri="{BB962C8B-B14F-4D97-AF65-F5344CB8AC3E}">
        <p14:creationId xmlns:p14="http://schemas.microsoft.com/office/powerpoint/2010/main" val="8894974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Going into the diagnostic criteria- Jain et al. (2022) include this diagnostic pathway with the initial assessment of pregnancy along with determining if the bleeding is in fact coming from the uterus. Bleeding can be either acute or chronic. Understanding the International Federation of Gynecology and Obstetrics (the green boxes) which is the system 1 classification- helps the practitioner identify the cause/causes to then proceed with imaging or blood tests. FIGO has a system 2 classification (red boxes)</a:t>
            </a:r>
          </a:p>
        </p:txBody>
      </p:sp>
      <p:sp>
        <p:nvSpPr>
          <p:cNvPr id="4" name="Slide Number Placeholder 3"/>
          <p:cNvSpPr>
            <a:spLocks noGrp="1"/>
          </p:cNvSpPr>
          <p:nvPr>
            <p:ph type="sldNum" sz="quarter" idx="5"/>
          </p:nvPr>
        </p:nvSpPr>
        <p:spPr/>
        <p:txBody>
          <a:bodyPr/>
          <a:lstStyle/>
          <a:p>
            <a:fld id="{2850D51E-D548-374E-8F14-BF09DE8147EC}" type="slidenum">
              <a:rPr lang="en-US" smtClean="0"/>
              <a:t>12</a:t>
            </a:fld>
            <a:endParaRPr lang="en-US"/>
          </a:p>
        </p:txBody>
      </p:sp>
    </p:spTree>
    <p:extLst>
      <p:ext uri="{BB962C8B-B14F-4D97-AF65-F5344CB8AC3E}">
        <p14:creationId xmlns:p14="http://schemas.microsoft.com/office/powerpoint/2010/main" val="33313435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sz="900" dirty="0"/>
              <a:t>Treatment depends on multiple factors- specifically the etiology of the AUB, wishes around fertility, and clinical stability of the patient. This image just goes more off of the previous diagnostic image just so you guys can see what it breaks down into</a:t>
            </a:r>
          </a:p>
          <a:p>
            <a:pPr marL="0" indent="0">
              <a:buNone/>
            </a:pPr>
            <a:r>
              <a:rPr lang="en-US" sz="900" dirty="0"/>
              <a:t>GOAL: Evaluating and ruling out any serious conditions like malignancy, improving quality of life, and treating the patient around future fertility goals. Management goals are to correct the underlying primary etiology, improve quality of life, prevent an acute episode of uterine bleeding, prevention or treatment of anemia, establishing a regular bleeding pattern, and preventing endometrial hyperplasia or carcinoma. It is found after a study done by the Royal College of Obstetricians and Gynecologists in the UK that the treatment for heavy </a:t>
            </a:r>
            <a:r>
              <a:rPr lang="en-US" sz="900" dirty="0" err="1"/>
              <a:t>menstural</a:t>
            </a:r>
            <a:r>
              <a:rPr lang="en-US" sz="900" dirty="0"/>
              <a:t> bleeding was around the symptoms rather than the underlying cause. The artificial suppression of ovarian sex steroid hormones does not help a woman with menstrual abnormalities- investigation and diagnosis need to be identified to personalize management. Most treatment is hormonal for AUB and can work for those with non-structural causes of AUB, but those with structural causes can have even more complications. Surgical treatment can be beneficials but it could temporarily or permanently impair fertility. </a:t>
            </a:r>
          </a:p>
          <a:p>
            <a:pPr marL="0" indent="0">
              <a:buNone/>
            </a:pPr>
            <a:endParaRPr lang="en-US" sz="900" dirty="0"/>
          </a:p>
          <a:p>
            <a:pPr marL="0" indent="0">
              <a:buNone/>
            </a:pPr>
            <a:r>
              <a:rPr lang="en-US" sz="900" dirty="0"/>
              <a:t>Image: Jain et al., 2022</a:t>
            </a:r>
          </a:p>
          <a:p>
            <a:endParaRPr lang="en-US" dirty="0"/>
          </a:p>
          <a:p>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13</a:t>
            </a:fld>
            <a:endParaRPr lang="en-US"/>
          </a:p>
        </p:txBody>
      </p:sp>
    </p:spTree>
    <p:extLst>
      <p:ext uri="{BB962C8B-B14F-4D97-AF65-F5344CB8AC3E}">
        <p14:creationId xmlns:p14="http://schemas.microsoft.com/office/powerpoint/2010/main" val="17641512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So this compare and contrast kind of bleeds into (No pun intended) the management of nonacute management. There are different ways to manage abnormal uterine bleeding especially when it comes to the fertile phase of the cycle. </a:t>
            </a:r>
          </a:p>
          <a:p>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Fertility awareness based methods like the Marquette method recommendation for intense or longer than usual menses: multivitamin with iron and NSAIDS; tail-end cycle bleeding is most likely due to hormonal issues and management includes the Harvard Fertility Diet and possible supplementation of progesterone (</a:t>
            </a:r>
            <a:r>
              <a:rPr lang="en-US" sz="900" dirty="0" err="1"/>
              <a:t>Ferhing</a:t>
            </a:r>
            <a:r>
              <a:rPr lang="en-US" sz="900" dirty="0"/>
              <a:t> et al., 2023)</a:t>
            </a:r>
          </a:p>
          <a:p>
            <a:endParaRPr lang="en-US" sz="900" dirty="0"/>
          </a:p>
          <a:p>
            <a:r>
              <a:rPr lang="en-US" sz="900" dirty="0"/>
              <a:t>NSAIDs may aid in decreasing the amount of blood loss. Non-hormonal treatment with anti-fibrinolytic and non-steroidal anti-</a:t>
            </a:r>
            <a:r>
              <a:rPr lang="en-US" sz="900" dirty="0" err="1"/>
              <a:t>inflammotry</a:t>
            </a:r>
            <a:r>
              <a:rPr lang="en-US" sz="900" dirty="0"/>
              <a:t> medications have been shown to reduce blood loss during menstruation by up to 50%. Ibuprofen is most commonly used, however Mobic is also a great choice and more effective for pain. (Jain et al, 2018)</a:t>
            </a:r>
          </a:p>
          <a:p>
            <a:r>
              <a:rPr lang="en-US" sz="900" dirty="0"/>
              <a:t>-Targeted hormone assessment/profile can be utilized if the patient is tracking their cycle (FACTS, n.d.) </a:t>
            </a:r>
          </a:p>
          <a:p>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Current best practice  1</a:t>
            </a:r>
            <a:r>
              <a:rPr lang="en-US" sz="900" baseline="30000" dirty="0"/>
              <a:t>st</a:t>
            </a:r>
            <a:r>
              <a:rPr lang="en-US" sz="900" dirty="0"/>
              <a:t> line approach to most patients </a:t>
            </a:r>
            <a:r>
              <a:rPr lang="en-US" sz="900" b="1" dirty="0"/>
              <a:t>without</a:t>
            </a:r>
            <a:r>
              <a:rPr lang="en-US" sz="900" dirty="0"/>
              <a:t> a primary etiology for AUB is progestin-based treatments like combination oral contraceptives or 52mg levonorgestrel-releasing intrauterine device with alternatives being progestin-only oral medications (planning to conceive), nonhormonal therapies, or minimally invasive surgery (</a:t>
            </a:r>
            <a:r>
              <a:rPr lang="en-US" sz="900" dirty="0" err="1"/>
              <a:t>Kaunitz</a:t>
            </a:r>
            <a:r>
              <a:rPr lang="en-US" sz="900" dirty="0"/>
              <a:t>, 2024b) </a:t>
            </a:r>
          </a:p>
          <a:p>
            <a:r>
              <a:rPr lang="en-US" sz="900" dirty="0"/>
              <a:t>Oral contraceptives can be effective, but there is a lack of data from randomized trials. A levonorgestrel releasing IUD (</a:t>
            </a:r>
            <a:r>
              <a:rPr lang="en-US" sz="900" dirty="0" err="1"/>
              <a:t>merena</a:t>
            </a:r>
            <a:r>
              <a:rPr lang="en-US" sz="900" dirty="0"/>
              <a:t>) has been found to be most effective in improving quality of life for those dealing with heavy menstrual bleeding as their primary symptom with 71-95% decrease in blood loss. This can also be used in patients who are at increased risk for venous thromboembolism, like smoking or hypertension (Jain et al, 2018 &amp; </a:t>
            </a:r>
            <a:r>
              <a:rPr lang="en-US" sz="900" dirty="0" err="1"/>
              <a:t>Kaunitz</a:t>
            </a:r>
            <a:r>
              <a:rPr lang="en-US" sz="900" dirty="0"/>
              <a:t>, 2024b). </a:t>
            </a:r>
          </a:p>
          <a:p>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14</a:t>
            </a:fld>
            <a:endParaRPr lang="en-US"/>
          </a:p>
        </p:txBody>
      </p:sp>
    </p:spTree>
    <p:extLst>
      <p:ext uri="{BB962C8B-B14F-4D97-AF65-F5344CB8AC3E}">
        <p14:creationId xmlns:p14="http://schemas.microsoft.com/office/powerpoint/2010/main" val="20045819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First, I would just like to note that the article uterine bleeding: how understanding endometrial physiology underpins menstrual health is such a good read and so pertinent. </a:t>
            </a:r>
          </a:p>
          <a:p>
            <a:endParaRPr lang="en-US" sz="900" dirty="0"/>
          </a:p>
          <a:p>
            <a:r>
              <a:rPr lang="en-US" sz="900" dirty="0"/>
              <a:t>A lot of books are coming out at the moment about fertility awareness based methods, menstruation, and women’s health. This dynamic can help change culture around hiding a period, and push women to understand the normal and </a:t>
            </a:r>
            <a:r>
              <a:rPr lang="en-US" sz="900" dirty="0" err="1"/>
              <a:t>abnormals</a:t>
            </a:r>
            <a:r>
              <a:rPr lang="en-US" sz="900" dirty="0"/>
              <a:t> of menstruation and seek care when the abnormal is present. </a:t>
            </a:r>
          </a:p>
          <a:p>
            <a:r>
              <a:rPr lang="en-US" sz="900" dirty="0" err="1"/>
              <a:t>FemTech</a:t>
            </a:r>
            <a:r>
              <a:rPr lang="en-US" sz="900" dirty="0"/>
              <a:t> is the term being used to describe devices, software, and technology that are utilized for women's health in hopes that diagnostic capability will increase around an increase in the personal menstrual health of the patients. </a:t>
            </a:r>
          </a:p>
          <a:p>
            <a:endParaRPr lang="en-US" sz="900" dirty="0"/>
          </a:p>
          <a:p>
            <a:r>
              <a:rPr lang="en-US" sz="900" dirty="0"/>
              <a:t>There is a lack of consistent terminology in the scientific community, thus abnormal uterine bleeding is to be used for consistency when defining abnormal in duration, frequency, regularity and volume. Menorrhagia, oligomenorrhea, and metrorrhagia are out of date terms. With this, validity of scientific research will improve. </a:t>
            </a:r>
          </a:p>
          <a:p>
            <a:endParaRPr lang="en-US" sz="900" dirty="0"/>
          </a:p>
          <a:p>
            <a:r>
              <a:rPr lang="en-US" sz="900" dirty="0"/>
              <a:t>Menstruation is affected by person experience, society, and culture. Research has found that there is a stigma around menstruation and if shame and embarrassment continue around this aspect of a woman’s health- menstruation is healthy- then medical care for AUB will continue to be underprovided (Jain et al, 2028). </a:t>
            </a:r>
          </a:p>
          <a:p>
            <a:endParaRPr lang="en-US" sz="900" dirty="0"/>
          </a:p>
          <a:p>
            <a:r>
              <a:rPr lang="en-US" sz="900" dirty="0" err="1"/>
              <a:t>NaPro</a:t>
            </a:r>
            <a:r>
              <a:rPr lang="en-US" sz="900" dirty="0"/>
              <a:t> technology: the goals of monitoring and maintaining reproductive and gynecological health with an aim in identifying the problem with medical and surgical treatments that COOPERATE with the reproductive system rather than working against it (FACTS, n.d.)</a:t>
            </a:r>
          </a:p>
          <a:p>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15</a:t>
            </a:fld>
            <a:endParaRPr lang="en-US"/>
          </a:p>
        </p:txBody>
      </p:sp>
    </p:spTree>
    <p:extLst>
      <p:ext uri="{BB962C8B-B14F-4D97-AF65-F5344CB8AC3E}">
        <p14:creationId xmlns:p14="http://schemas.microsoft.com/office/powerpoint/2010/main" val="40876686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Like we have been learning throughout this semester, it is incredibly important to provide an opportunity for education around informed/shared decision making. Research has proven that hormonal therapy like OCPs do not show as promising effects on abnormal uterine bleeding, while IUDs have more studies around them. Furthermore cycle charting and diving deeper into the etiology is necessary to find the root cause of AUB. It is important to educate patients on side effects of birth control like increased risk for DVTs, weight gain, increased risk for cancer, decreased libido, increased blood pressure, depression/anxiety. While not everyone experiences these they are important to educate patients on and different options for addressing a diagnosis of abnormal uterine bleeding. </a:t>
            </a:r>
          </a:p>
          <a:p>
            <a:endParaRPr lang="en-US" sz="900" dirty="0"/>
          </a:p>
          <a:p>
            <a:r>
              <a:rPr lang="en-US" sz="900" dirty="0"/>
              <a:t>Further education may revolve around surgical cases around AUB: it is important to educate patients that studies continue to come out around women who have had hysterectomies with ovarian conservation are at increased risk of cardiovascular and metabolic disease (including hyperlipidemia and coronary artery disease) when compared with the same cohort of women age and geographic location. The uterus has additional physiological functions beyond just reproduction. </a:t>
            </a:r>
          </a:p>
          <a:p>
            <a:endParaRPr lang="en-US" sz="900" dirty="0"/>
          </a:p>
          <a:p>
            <a:r>
              <a:rPr lang="en-US" sz="900" dirty="0"/>
              <a:t>Additional education would be around tracking one’s cycle and the different methods available, Marquette is what I mentioned most, but educating the patient on other options as well and supplying resources for that method along with referral if needed. </a:t>
            </a:r>
          </a:p>
        </p:txBody>
      </p:sp>
      <p:sp>
        <p:nvSpPr>
          <p:cNvPr id="4" name="Slide Number Placeholder 3"/>
          <p:cNvSpPr>
            <a:spLocks noGrp="1"/>
          </p:cNvSpPr>
          <p:nvPr>
            <p:ph type="sldNum" sz="quarter" idx="5"/>
          </p:nvPr>
        </p:nvSpPr>
        <p:spPr/>
        <p:txBody>
          <a:bodyPr/>
          <a:lstStyle/>
          <a:p>
            <a:fld id="{2850D51E-D548-374E-8F14-BF09DE8147EC}" type="slidenum">
              <a:rPr lang="en-US" smtClean="0"/>
              <a:t>16</a:t>
            </a:fld>
            <a:endParaRPr lang="en-US"/>
          </a:p>
        </p:txBody>
      </p:sp>
    </p:spTree>
    <p:extLst>
      <p:ext uri="{BB962C8B-B14F-4D97-AF65-F5344CB8AC3E}">
        <p14:creationId xmlns:p14="http://schemas.microsoft.com/office/powerpoint/2010/main" val="180265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a:t>
            </a:r>
            <a:r>
              <a:rPr lang="en-US" dirty="0" err="1"/>
              <a:t>NFPcharts.com</a:t>
            </a:r>
            <a:r>
              <a:rPr lang="en-US" dirty="0"/>
              <a:t>, n.d.</a:t>
            </a:r>
          </a:p>
        </p:txBody>
      </p:sp>
      <p:sp>
        <p:nvSpPr>
          <p:cNvPr id="4" name="Slide Number Placeholder 3"/>
          <p:cNvSpPr>
            <a:spLocks noGrp="1"/>
          </p:cNvSpPr>
          <p:nvPr>
            <p:ph type="sldNum" sz="quarter" idx="5"/>
          </p:nvPr>
        </p:nvSpPr>
        <p:spPr/>
        <p:txBody>
          <a:bodyPr/>
          <a:lstStyle/>
          <a:p>
            <a:fld id="{2850D51E-D548-374E-8F14-BF09DE8147EC}" type="slidenum">
              <a:rPr lang="en-US" smtClean="0"/>
              <a:t>17</a:t>
            </a:fld>
            <a:endParaRPr lang="en-US"/>
          </a:p>
        </p:txBody>
      </p:sp>
    </p:spTree>
    <p:extLst>
      <p:ext uri="{BB962C8B-B14F-4D97-AF65-F5344CB8AC3E}">
        <p14:creationId xmlns:p14="http://schemas.microsoft.com/office/powerpoint/2010/main" val="1930402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Referral around abnormal uterine bleeding will depend on etiology and comfort level of treatment. </a:t>
            </a:r>
          </a:p>
        </p:txBody>
      </p:sp>
      <p:sp>
        <p:nvSpPr>
          <p:cNvPr id="4" name="Slide Number Placeholder 3"/>
          <p:cNvSpPr>
            <a:spLocks noGrp="1"/>
          </p:cNvSpPr>
          <p:nvPr>
            <p:ph type="sldNum" sz="quarter" idx="5"/>
          </p:nvPr>
        </p:nvSpPr>
        <p:spPr/>
        <p:txBody>
          <a:bodyPr/>
          <a:lstStyle/>
          <a:p>
            <a:fld id="{2850D51E-D548-374E-8F14-BF09DE8147EC}" type="slidenum">
              <a:rPr lang="en-US" smtClean="0"/>
              <a:t>18</a:t>
            </a:fld>
            <a:endParaRPr lang="en-US"/>
          </a:p>
        </p:txBody>
      </p:sp>
    </p:spTree>
    <p:extLst>
      <p:ext uri="{BB962C8B-B14F-4D97-AF65-F5344CB8AC3E}">
        <p14:creationId xmlns:p14="http://schemas.microsoft.com/office/powerpoint/2010/main" val="390834108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Complications of AUB include: anemia, infertility, and endometrial cancer</a:t>
            </a:r>
          </a:p>
          <a:p>
            <a:r>
              <a:rPr lang="en-US" sz="900" dirty="0"/>
              <a:t>Do not use estrogen if suspicion for endometrial hyperplasia or carcinoma, history of DVT, migraines with aura, or smoking. </a:t>
            </a:r>
          </a:p>
          <a:p>
            <a:r>
              <a:rPr lang="en-US" sz="900" dirty="0"/>
              <a:t>A pregnancy test and CBC should be done on all patients with suspected AUB</a:t>
            </a:r>
          </a:p>
          <a:p>
            <a:r>
              <a:rPr lang="en-US" sz="900" dirty="0"/>
              <a:t>Etiology of bleeding is critical to treat underlying causes- The international Federation of Gynecology and Obstetrics (FIGO) uses the classification system PALM-COEIN that breaks down abnormal uterine bleeding into structural and non-structural causes</a:t>
            </a:r>
          </a:p>
          <a:p>
            <a:r>
              <a:rPr lang="en-US" sz="900" dirty="0"/>
              <a:t>AUB is under-reported so as practitioners it is super important for this 5</a:t>
            </a:r>
            <a:r>
              <a:rPr lang="en-US" sz="900" baseline="30000" dirty="0"/>
              <a:t>th</a:t>
            </a:r>
            <a:r>
              <a:rPr lang="en-US" sz="900" dirty="0"/>
              <a:t> vital sign to be assessed using proper questions to assess bleeding patterns</a:t>
            </a:r>
          </a:p>
          <a:p>
            <a:r>
              <a:rPr lang="en-US" sz="900" dirty="0"/>
              <a:t>FABMs and menstrual cycle charting can help with detection, prediction, diagnosis, and treatment of health problems around abnormal uterine bleeding.  </a:t>
            </a:r>
          </a:p>
        </p:txBody>
      </p:sp>
      <p:sp>
        <p:nvSpPr>
          <p:cNvPr id="4" name="Slide Number Placeholder 3"/>
          <p:cNvSpPr>
            <a:spLocks noGrp="1"/>
          </p:cNvSpPr>
          <p:nvPr>
            <p:ph type="sldNum" sz="quarter" idx="5"/>
          </p:nvPr>
        </p:nvSpPr>
        <p:spPr/>
        <p:txBody>
          <a:bodyPr/>
          <a:lstStyle/>
          <a:p>
            <a:fld id="{2850D51E-D548-374E-8F14-BF09DE8147EC}" type="slidenum">
              <a:rPr lang="en-US" smtClean="0"/>
              <a:t>19</a:t>
            </a:fld>
            <a:endParaRPr lang="en-US"/>
          </a:p>
        </p:txBody>
      </p:sp>
    </p:spTree>
    <p:extLst>
      <p:ext uri="{BB962C8B-B14F-4D97-AF65-F5344CB8AC3E}">
        <p14:creationId xmlns:p14="http://schemas.microsoft.com/office/powerpoint/2010/main" val="20513627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900" dirty="0"/>
              <a:t>Around 4 million annual visits in the United States are concerns around abnormal uterine bleeding</a:t>
            </a:r>
          </a:p>
          <a:p>
            <a:r>
              <a:rPr lang="en-US" sz="900" dirty="0"/>
              <a:t>An estimated 30% of women of reproductive age are affected by abnormal uterine bleeding (</a:t>
            </a:r>
            <a:r>
              <a:rPr lang="en-US" sz="900" dirty="0" err="1"/>
              <a:t>Fehring</a:t>
            </a:r>
            <a:r>
              <a:rPr lang="en-US" sz="900" dirty="0"/>
              <a:t> et al, 2023)</a:t>
            </a:r>
          </a:p>
          <a:p>
            <a:r>
              <a:rPr lang="en-US" sz="900" dirty="0"/>
              <a:t>Only about 5% of reproductive-aged women will see a doctor during any given year of their reproductive years for AUB.</a:t>
            </a:r>
          </a:p>
          <a:p>
            <a:r>
              <a:rPr lang="en-US" sz="900" dirty="0"/>
              <a:t>Anovulation is accountable for 90% of AUB (Domino et al., 2023)</a:t>
            </a:r>
          </a:p>
          <a:p>
            <a:r>
              <a:rPr lang="en-US" sz="900" dirty="0"/>
              <a:t>Abnormal uterine bleeding is a diagnosis given to a reproductive age individual when bleeding is irregular, not predictable, and not associated with premenstrual signs and symptoms that are usually present during ovulation (Casanova et al., 2019). </a:t>
            </a:r>
          </a:p>
          <a:p>
            <a:endParaRPr lang="en-US" sz="900" dirty="0"/>
          </a:p>
          <a:p>
            <a:endParaRPr lang="en-US" sz="900" dirty="0"/>
          </a:p>
          <a:p>
            <a:r>
              <a:rPr lang="en-US" sz="900" dirty="0"/>
              <a:t>So with this literature review I did want to mention that any kind of bleeding after menopause is abnormal, so the main focus here will be abnormal bleeding present during the reproductive stage. ACOG defines abnormal uterine bleeding as:</a:t>
            </a:r>
          </a:p>
          <a:p>
            <a:endParaRPr lang="en-US" sz="900" dirty="0"/>
          </a:p>
          <a:p>
            <a:r>
              <a:rPr lang="en-US" sz="900" dirty="0"/>
              <a:t>Bleeding or spotting between periods</a:t>
            </a:r>
          </a:p>
          <a:p>
            <a:r>
              <a:rPr lang="en-US" sz="900" dirty="0"/>
              <a:t>Bleeding or spotting after sex</a:t>
            </a:r>
          </a:p>
          <a:p>
            <a:r>
              <a:rPr lang="en-US" sz="900" dirty="0"/>
              <a:t>Heavy bleeding during your period (soaking through 1 or more tampons every hour; bleeding that lasts more than 7 days). </a:t>
            </a:r>
          </a:p>
          <a:p>
            <a:r>
              <a:rPr lang="en-US" sz="900" dirty="0"/>
              <a:t>Menstrual cycles that are shorts than 21 days or longer than 35 days</a:t>
            </a:r>
          </a:p>
          <a:p>
            <a:r>
              <a:rPr lang="en-US" sz="900" dirty="0"/>
              <a:t>Cycle lengths that vary more than 7-9 days</a:t>
            </a:r>
          </a:p>
          <a:p>
            <a:r>
              <a:rPr lang="en-US" sz="900" dirty="0"/>
              <a:t>Not having a period for 3-6 months</a:t>
            </a:r>
          </a:p>
          <a:p>
            <a:r>
              <a:rPr lang="en-US" sz="900" dirty="0"/>
              <a:t>Bleeding after menopause (ACOG, n.d.)</a:t>
            </a:r>
          </a:p>
        </p:txBody>
      </p:sp>
      <p:sp>
        <p:nvSpPr>
          <p:cNvPr id="4" name="Slide Number Placeholder 3"/>
          <p:cNvSpPr>
            <a:spLocks noGrp="1"/>
          </p:cNvSpPr>
          <p:nvPr>
            <p:ph type="sldNum" sz="quarter" idx="5"/>
          </p:nvPr>
        </p:nvSpPr>
        <p:spPr/>
        <p:txBody>
          <a:bodyPr/>
          <a:lstStyle/>
          <a:p>
            <a:fld id="{2850D51E-D548-374E-8F14-BF09DE8147EC}" type="slidenum">
              <a:rPr lang="en-US" smtClean="0"/>
              <a:t>2</a:t>
            </a:fld>
            <a:endParaRPr lang="en-US"/>
          </a:p>
        </p:txBody>
      </p:sp>
    </p:spTree>
    <p:extLst>
      <p:ext uri="{BB962C8B-B14F-4D97-AF65-F5344CB8AC3E}">
        <p14:creationId xmlns:p14="http://schemas.microsoft.com/office/powerpoint/2010/main" val="12540122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850D51E-D548-374E-8F14-BF09DE8147EC}" type="slidenum">
              <a:rPr lang="en-US" smtClean="0"/>
              <a:t>20</a:t>
            </a:fld>
            <a:endParaRPr lang="en-US"/>
          </a:p>
        </p:txBody>
      </p:sp>
    </p:spTree>
    <p:extLst>
      <p:ext uri="{BB962C8B-B14F-4D97-AF65-F5344CB8AC3E}">
        <p14:creationId xmlns:p14="http://schemas.microsoft.com/office/powerpoint/2010/main" val="1899293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3</a:t>
            </a:fld>
            <a:endParaRPr lang="en-US"/>
          </a:p>
        </p:txBody>
      </p:sp>
    </p:spTree>
    <p:extLst>
      <p:ext uri="{BB962C8B-B14F-4D97-AF65-F5344CB8AC3E}">
        <p14:creationId xmlns:p14="http://schemas.microsoft.com/office/powerpoint/2010/main" val="13002314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sz="900" dirty="0"/>
              <a:t>The international Federation of Gynecology and Obstetrics (FIGO) uses the classification system PALM-COEIN that breaks down abnormal uterine bleeding which is heavy menstrual bleeding or intermenstrual bleeding. PALM represents the structural causes of AUB: polyp, adenomyosis, leiomyoma, malignancy and hyperplasia– which can be evaluated or measured using imaging modalities or histopathology; COEI is the non-structural causes coagulopathy, ovulatory dysfunction, endometrial, iatrogenic– where imaging modalities and histopathology will not be helpful and the N standing for not yet classified</a:t>
            </a:r>
          </a:p>
          <a:p>
            <a:endParaRPr lang="en-US" sz="900" dirty="0"/>
          </a:p>
          <a:p>
            <a:r>
              <a:rPr lang="en-US" sz="900" dirty="0"/>
              <a:t>Coagulopathy issues are the cause of about 20% of </a:t>
            </a:r>
            <a:r>
              <a:rPr lang="en-US" sz="900" dirty="0" err="1"/>
              <a:t>patietns</a:t>
            </a:r>
            <a:r>
              <a:rPr lang="en-US" sz="900" dirty="0"/>
              <a:t> with heavy menstrual bleeding (Willebrand disease and thrombocytopenia are the most common)</a:t>
            </a:r>
          </a:p>
          <a:p>
            <a:r>
              <a:rPr lang="en-US" sz="900" dirty="0"/>
              <a:t>Diseases that cause ovulatory dysfunction include </a:t>
            </a:r>
            <a:r>
              <a:rPr lang="en-US" sz="900" dirty="0" err="1"/>
              <a:t>hyperparthyrodisms</a:t>
            </a:r>
            <a:r>
              <a:rPr lang="en-US" sz="900" dirty="0"/>
              <a:t>, hypothyroidism, </a:t>
            </a:r>
            <a:r>
              <a:rPr lang="en-US" sz="900" dirty="0" err="1"/>
              <a:t>adnreal</a:t>
            </a:r>
            <a:r>
              <a:rPr lang="en-US" sz="900" dirty="0"/>
              <a:t> disorders, prolactinoma, PCOS, eating disorders</a:t>
            </a:r>
          </a:p>
          <a:p>
            <a:r>
              <a:rPr lang="en-US" sz="900" dirty="0"/>
              <a:t>Medications are usually anticoagulants, steroids, tamoxifen, hormonal contraceptives, copper IUD, antipsychotic medications (mostly 1</a:t>
            </a:r>
            <a:r>
              <a:rPr lang="en-US" sz="900" baseline="30000" dirty="0"/>
              <a:t>st</a:t>
            </a:r>
            <a:r>
              <a:rPr lang="en-US" sz="900" dirty="0"/>
              <a:t> gen), antiemetics (metoclopramide)</a:t>
            </a:r>
          </a:p>
        </p:txBody>
      </p:sp>
      <p:sp>
        <p:nvSpPr>
          <p:cNvPr id="4" name="Slide Number Placeholder 3"/>
          <p:cNvSpPr>
            <a:spLocks noGrp="1"/>
          </p:cNvSpPr>
          <p:nvPr>
            <p:ph type="sldNum" sz="quarter" idx="5"/>
          </p:nvPr>
        </p:nvSpPr>
        <p:spPr/>
        <p:txBody>
          <a:bodyPr/>
          <a:lstStyle/>
          <a:p>
            <a:fld id="{2850D51E-D548-374E-8F14-BF09DE8147EC}" type="slidenum">
              <a:rPr lang="en-US" smtClean="0"/>
              <a:t>4</a:t>
            </a:fld>
            <a:endParaRPr lang="en-US"/>
          </a:p>
        </p:txBody>
      </p:sp>
    </p:spTree>
    <p:extLst>
      <p:ext uri="{BB962C8B-B14F-4D97-AF65-F5344CB8AC3E}">
        <p14:creationId xmlns:p14="http://schemas.microsoft.com/office/powerpoint/2010/main" val="39917183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Heavy menstrual bleeding is the most frequently seen presentation, however, still underreported. It is defined as excessive menstrual blood loss that interferes with a woman’s physical, social, emotional and or material quality of life. HMB is the 4</a:t>
            </a:r>
            <a:r>
              <a:rPr lang="en-US" sz="900" baseline="30000" dirty="0"/>
              <a:t>th</a:t>
            </a:r>
            <a:r>
              <a:rPr lang="en-US" sz="900" dirty="0"/>
              <a:t> most common reason for referral to OB-GYN, with about 20% of that population having to be seen by a specialist. In the following slides I will address questions that help distinguish this subjective assessment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Anemia is also present in about 50% of women who have abnormal uterine bleeding- presentation includes symptoms like fatigue, decreased exercise capacity, headaches, and impaired cognition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Structural causes can also be common reasons for abnormal uterine bleeding, the most common being submucosal fibroids and endometrial polyps. Myometrial conditions are more common in black women when compared to white women</a:t>
            </a:r>
          </a:p>
          <a:p>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It is important for us to ASK about bleeding and concerns. The menstrual cycle is considered to be the 5</a:t>
            </a:r>
            <a:r>
              <a:rPr lang="en-US" sz="900" baseline="30000" dirty="0"/>
              <a:t>th</a:t>
            </a:r>
            <a:r>
              <a:rPr lang="en-US" sz="900" dirty="0"/>
              <a:t> vital sign.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Image: Narayana Health, 2023 (https://</a:t>
            </a:r>
            <a:r>
              <a:rPr lang="en-US" dirty="0" err="1"/>
              <a:t>www.narayanahealth.org</a:t>
            </a:r>
            <a:r>
              <a:rPr lang="en-US" dirty="0"/>
              <a:t>/blog/heavy-menstrual-bleeding-causes-symptoms-and-treatment-options/)</a:t>
            </a:r>
          </a:p>
          <a:p>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5</a:t>
            </a:fld>
            <a:endParaRPr lang="en-US"/>
          </a:p>
        </p:txBody>
      </p:sp>
    </p:spTree>
    <p:extLst>
      <p:ext uri="{BB962C8B-B14F-4D97-AF65-F5344CB8AC3E}">
        <p14:creationId xmlns:p14="http://schemas.microsoft.com/office/powerpoint/2010/main" val="2553328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6</a:t>
            </a:fld>
            <a:endParaRPr lang="en-US"/>
          </a:p>
        </p:txBody>
      </p:sp>
    </p:spTree>
    <p:extLst>
      <p:ext uri="{BB962C8B-B14F-4D97-AF65-F5344CB8AC3E}">
        <p14:creationId xmlns:p14="http://schemas.microsoft.com/office/powerpoint/2010/main" val="15990273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Image: USA Fibroid Center, 2023</a:t>
            </a:r>
          </a:p>
        </p:txBody>
      </p:sp>
      <p:sp>
        <p:nvSpPr>
          <p:cNvPr id="4" name="Slide Number Placeholder 3"/>
          <p:cNvSpPr>
            <a:spLocks noGrp="1"/>
          </p:cNvSpPr>
          <p:nvPr>
            <p:ph type="sldNum" sz="quarter" idx="5"/>
          </p:nvPr>
        </p:nvSpPr>
        <p:spPr/>
        <p:txBody>
          <a:bodyPr/>
          <a:lstStyle/>
          <a:p>
            <a:fld id="{2850D51E-D548-374E-8F14-BF09DE8147EC}" type="slidenum">
              <a:rPr lang="en-US" smtClean="0"/>
              <a:t>7</a:t>
            </a:fld>
            <a:endParaRPr lang="en-US"/>
          </a:p>
        </p:txBody>
      </p:sp>
    </p:spTree>
    <p:extLst>
      <p:ext uri="{BB962C8B-B14F-4D97-AF65-F5344CB8AC3E}">
        <p14:creationId xmlns:p14="http://schemas.microsoft.com/office/powerpoint/2010/main" val="4191379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8</a:t>
            </a:fld>
            <a:endParaRPr lang="en-US"/>
          </a:p>
        </p:txBody>
      </p:sp>
    </p:spTree>
    <p:extLst>
      <p:ext uri="{BB962C8B-B14F-4D97-AF65-F5344CB8AC3E}">
        <p14:creationId xmlns:p14="http://schemas.microsoft.com/office/powerpoint/2010/main" val="17126060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Unusual bleeding is the term used in the Marquette method, also known as abnormal uterine bleeding  is often related to the fertile phase (</a:t>
            </a:r>
            <a:r>
              <a:rPr lang="en-US" sz="900" dirty="0" err="1"/>
              <a:t>Fehring</a:t>
            </a:r>
            <a:r>
              <a:rPr lang="en-US" sz="900" dirty="0"/>
              <a:t> et al, 2023). With this, cycle tracking is an important nonurgent action needed as it can help distinguish further testing necessary to understand the etiology of the abnormal bleeding. Charting the menstrual cycle helps individuals understand a healthy cycle including length, bleeding, dry days, wet days, patterns and finally self discovery (FACTS, 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The image included on the right shows the top cycle tracking as an example of a long menses-more than 7 days, and the bottom is an example of fertile phase bleeding. This is just an example of abnormal uterine bleeding and why it can be useful in treatment.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Inclusion of the facts criteria and cycle tracking is overall length ideally being 24-32 days while normal is 21-35 and a longer range within the first 2-3 years of </a:t>
            </a:r>
            <a:r>
              <a:rPr lang="en-US" sz="900" dirty="0" err="1"/>
              <a:t>menarch</a:t>
            </a:r>
            <a:r>
              <a:rPr lang="en-US" sz="900" dirty="0"/>
              <a:t>; </a:t>
            </a:r>
            <a:r>
              <a:rPr lang="en-US" sz="900" dirty="0" err="1"/>
              <a:t>menstural</a:t>
            </a:r>
            <a:r>
              <a:rPr lang="en-US" sz="900" dirty="0"/>
              <a:t> period </a:t>
            </a:r>
            <a:r>
              <a:rPr lang="en-US" sz="900" dirty="0" err="1"/>
              <a:t>lenth</a:t>
            </a:r>
            <a:r>
              <a:rPr lang="en-US" sz="900" dirty="0"/>
              <a:t> is 3-6 days (normal is 2-7); cervical mucus phase ideally 4-8 days normal 1-10days, and </a:t>
            </a:r>
            <a:r>
              <a:rPr lang="en-US" sz="900" dirty="0" err="1"/>
              <a:t>luteral</a:t>
            </a:r>
            <a:r>
              <a:rPr lang="en-US" sz="900" dirty="0"/>
              <a:t> phase ideally 13-15 days with normal being 11-16 days.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9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900" dirty="0"/>
              <a:t>Image: </a:t>
            </a:r>
            <a:r>
              <a:rPr lang="en-US" sz="900" dirty="0" err="1"/>
              <a:t>Fehring</a:t>
            </a:r>
            <a:r>
              <a:rPr lang="en-US" sz="900" dirty="0"/>
              <a:t> et al., 2023 </a:t>
            </a:r>
          </a:p>
          <a:p>
            <a:endParaRPr lang="en-US" dirty="0"/>
          </a:p>
        </p:txBody>
      </p:sp>
      <p:sp>
        <p:nvSpPr>
          <p:cNvPr id="4" name="Slide Number Placeholder 3"/>
          <p:cNvSpPr>
            <a:spLocks noGrp="1"/>
          </p:cNvSpPr>
          <p:nvPr>
            <p:ph type="sldNum" sz="quarter" idx="5"/>
          </p:nvPr>
        </p:nvSpPr>
        <p:spPr/>
        <p:txBody>
          <a:bodyPr/>
          <a:lstStyle/>
          <a:p>
            <a:fld id="{2850D51E-D548-374E-8F14-BF09DE8147EC}" type="slidenum">
              <a:rPr lang="en-US" smtClean="0"/>
              <a:t>9</a:t>
            </a:fld>
            <a:endParaRPr lang="en-US"/>
          </a:p>
        </p:txBody>
      </p:sp>
    </p:spTree>
    <p:extLst>
      <p:ext uri="{BB962C8B-B14F-4D97-AF65-F5344CB8AC3E}">
        <p14:creationId xmlns:p14="http://schemas.microsoft.com/office/powerpoint/2010/main" val="34486914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5B09D-64AF-0475-4871-E2FFB44DB51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1F625D-6A0E-AB8E-BEED-C80FE4B6DA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1722F4-61D5-9DA4-64D8-AE966AC8C0A8}"/>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5" name="Footer Placeholder 4">
            <a:extLst>
              <a:ext uri="{FF2B5EF4-FFF2-40B4-BE49-F238E27FC236}">
                <a16:creationId xmlns:a16="http://schemas.microsoft.com/office/drawing/2014/main" id="{0E2B1596-2D91-9F31-4E21-2B1EB30A4A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B50397-02B2-8B98-CF38-E4B97159C248}"/>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27427729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F38B7-DD4A-9A3E-95D5-FD5A42C1196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CAF3BE8-75C7-5139-57D0-5C9594FC88B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4908E9-DBD7-C4B6-16CF-BCE321E68685}"/>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5" name="Footer Placeholder 4">
            <a:extLst>
              <a:ext uri="{FF2B5EF4-FFF2-40B4-BE49-F238E27FC236}">
                <a16:creationId xmlns:a16="http://schemas.microsoft.com/office/drawing/2014/main" id="{26A92E24-7BE7-9926-09AB-3FD3389B86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31A43F-C63C-3BC7-A3AA-515085EB0367}"/>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3318342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4756E1-0E92-4643-5124-2C1888B3C5D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AEC988-A788-22E1-740E-80C2D5EB64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B029D5-842E-87B7-F9E2-9474132ACDAE}"/>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5" name="Footer Placeholder 4">
            <a:extLst>
              <a:ext uri="{FF2B5EF4-FFF2-40B4-BE49-F238E27FC236}">
                <a16:creationId xmlns:a16="http://schemas.microsoft.com/office/drawing/2014/main" id="{5A7FB376-CC71-330D-EB46-461B7B4B61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0F1017-4C2E-5063-1E74-00F83A90EAC0}"/>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10961375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66963-9BA1-1281-4661-6E815BE600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C2926E3-3A0B-E8D1-29B8-9B49949819F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727BA9-5FFF-32E8-80DF-41F47484CD07}"/>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5" name="Footer Placeholder 4">
            <a:extLst>
              <a:ext uri="{FF2B5EF4-FFF2-40B4-BE49-F238E27FC236}">
                <a16:creationId xmlns:a16="http://schemas.microsoft.com/office/drawing/2014/main" id="{5E4679AA-4845-88C8-059E-D5350D9544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F9585B-7A40-4F35-0A23-34414967B025}"/>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854087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96BC2-2766-6DD0-E4C9-6EA8DB9198D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9A8300B-433F-EB24-EABD-CBACF0E12B0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D5EC23-FC27-1293-F039-9DA75D40C457}"/>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5" name="Footer Placeholder 4">
            <a:extLst>
              <a:ext uri="{FF2B5EF4-FFF2-40B4-BE49-F238E27FC236}">
                <a16:creationId xmlns:a16="http://schemas.microsoft.com/office/drawing/2014/main" id="{4A475A12-4971-2610-85AB-A0C094996D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BB2097-C458-08E9-36A0-AAD2614960EC}"/>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33440712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DFC14-75D1-54A8-A749-B484BCF655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A688391-AD01-BBAA-1116-AEFA60DF9C1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EDA502-0F56-76E2-04BF-E8B1F42E77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CC694CD-A3B8-5D2F-7607-286F235FF22E}"/>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6" name="Footer Placeholder 5">
            <a:extLst>
              <a:ext uri="{FF2B5EF4-FFF2-40B4-BE49-F238E27FC236}">
                <a16:creationId xmlns:a16="http://schemas.microsoft.com/office/drawing/2014/main" id="{48600E01-727A-B596-8995-30B60F55A4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92FD93-7701-2F40-E286-B1CBDE07D99A}"/>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1270105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D5A61C-8D59-4F96-B8D3-70D526E48F8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4BE13EE-3DCA-A159-A9E2-70D509CCEB4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04FE96-028D-1724-A5F0-FD5383E37E1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7CBA9B-8987-6780-A998-1E87A51983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91006E3-EA6A-3593-1D57-1516970BE0D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9E3D411-19CB-4C75-FDA2-68D9A068FE93}"/>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8" name="Footer Placeholder 7">
            <a:extLst>
              <a:ext uri="{FF2B5EF4-FFF2-40B4-BE49-F238E27FC236}">
                <a16:creationId xmlns:a16="http://schemas.microsoft.com/office/drawing/2014/main" id="{6D4DFDB2-14C2-F552-9FE8-03647187A9E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B288C0-F959-ABB8-A091-43331D8F9B67}"/>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3260466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459B00-D49C-67B3-2BD5-D622297199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A2D8C76-DDA3-3EE1-5BAB-EC80F6A23096}"/>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4" name="Footer Placeholder 3">
            <a:extLst>
              <a:ext uri="{FF2B5EF4-FFF2-40B4-BE49-F238E27FC236}">
                <a16:creationId xmlns:a16="http://schemas.microsoft.com/office/drawing/2014/main" id="{0E3D3933-DE90-FAD3-58B2-E235F9F67BE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D530A24-8DFA-886C-16D5-5075A3B425A8}"/>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32255907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F532EE-AD54-C05F-5FB3-19CE2A218242}"/>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3" name="Footer Placeholder 2">
            <a:extLst>
              <a:ext uri="{FF2B5EF4-FFF2-40B4-BE49-F238E27FC236}">
                <a16:creationId xmlns:a16="http://schemas.microsoft.com/office/drawing/2014/main" id="{FBF3B6B7-C4B6-E0F4-BA60-29E2D282245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26D4F7F-4AA3-CDC4-7686-F7B1027BAB0D}"/>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14614414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43A90-5BC0-C3FB-478D-AEAD33C899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F363583-ECAA-6E17-5E90-EC64503FBB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67A101C-7849-9D39-8AD9-F0CD2A7C48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E4AEA4-5C63-DB84-4EDC-C445DE218093}"/>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6" name="Footer Placeholder 5">
            <a:extLst>
              <a:ext uri="{FF2B5EF4-FFF2-40B4-BE49-F238E27FC236}">
                <a16:creationId xmlns:a16="http://schemas.microsoft.com/office/drawing/2014/main" id="{A28AD878-E0E9-D701-83A3-049B80F475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2AC48D-E7B9-6A86-3A0F-B5618E4072C1}"/>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1513315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73B445-0827-CFFB-27FC-D5650CE0E1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7565DE-9898-C7DF-18DD-D3C0D01370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720B61D-4A68-79EE-F23F-8B5936B680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B0D44A-B791-05C8-F430-98EEC8098F88}"/>
              </a:ext>
            </a:extLst>
          </p:cNvPr>
          <p:cNvSpPr>
            <a:spLocks noGrp="1"/>
          </p:cNvSpPr>
          <p:nvPr>
            <p:ph type="dt" sz="half" idx="10"/>
          </p:nvPr>
        </p:nvSpPr>
        <p:spPr/>
        <p:txBody>
          <a:bodyPr/>
          <a:lstStyle/>
          <a:p>
            <a:fld id="{3273DFDE-0142-854B-977C-19CF1274787A}" type="datetimeFigureOut">
              <a:rPr lang="en-US" smtClean="0"/>
              <a:t>4/20/25</a:t>
            </a:fld>
            <a:endParaRPr lang="en-US"/>
          </a:p>
        </p:txBody>
      </p:sp>
      <p:sp>
        <p:nvSpPr>
          <p:cNvPr id="6" name="Footer Placeholder 5">
            <a:extLst>
              <a:ext uri="{FF2B5EF4-FFF2-40B4-BE49-F238E27FC236}">
                <a16:creationId xmlns:a16="http://schemas.microsoft.com/office/drawing/2014/main" id="{7398C048-BA26-6C81-4D80-35F7554C49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913981-54C9-69F9-D86A-1AF46C58FD20}"/>
              </a:ext>
            </a:extLst>
          </p:cNvPr>
          <p:cNvSpPr>
            <a:spLocks noGrp="1"/>
          </p:cNvSpPr>
          <p:nvPr>
            <p:ph type="sldNum" sz="quarter" idx="12"/>
          </p:nvPr>
        </p:nvSpPr>
        <p:spPr/>
        <p:txBody>
          <a:bodyPr/>
          <a:lstStyle/>
          <a:p>
            <a:fld id="{244E4ABC-D741-8F49-AEE7-5CF4E1ED3574}" type="slidenum">
              <a:rPr lang="en-US" smtClean="0"/>
              <a:t>‹#›</a:t>
            </a:fld>
            <a:endParaRPr lang="en-US"/>
          </a:p>
        </p:txBody>
      </p:sp>
    </p:spTree>
    <p:extLst>
      <p:ext uri="{BB962C8B-B14F-4D97-AF65-F5344CB8AC3E}">
        <p14:creationId xmlns:p14="http://schemas.microsoft.com/office/powerpoint/2010/main" val="13920793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21B6D94-4B6C-3408-764D-BF1010FDAA6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3F807B8-DC6E-D9DE-57B0-90C2D804E8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71FFA2-41F1-F882-86A7-3410E9F1FE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73DFDE-0142-854B-977C-19CF1274787A}" type="datetimeFigureOut">
              <a:rPr lang="en-US" smtClean="0"/>
              <a:t>4/20/25</a:t>
            </a:fld>
            <a:endParaRPr lang="en-US"/>
          </a:p>
        </p:txBody>
      </p:sp>
      <p:sp>
        <p:nvSpPr>
          <p:cNvPr id="5" name="Footer Placeholder 4">
            <a:extLst>
              <a:ext uri="{FF2B5EF4-FFF2-40B4-BE49-F238E27FC236}">
                <a16:creationId xmlns:a16="http://schemas.microsoft.com/office/drawing/2014/main" id="{4D92D836-8163-D4C0-EEBF-94A688DFA8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78D6DD-F58F-0A99-E3A7-077B255CD9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44E4ABC-D741-8F49-AEE7-5CF4E1ED3574}" type="slidenum">
              <a:rPr lang="en-US" smtClean="0"/>
              <a:t>‹#›</a:t>
            </a:fld>
            <a:endParaRPr lang="en-US"/>
          </a:p>
        </p:txBody>
      </p:sp>
    </p:spTree>
    <p:extLst>
      <p:ext uri="{BB962C8B-B14F-4D97-AF65-F5344CB8AC3E}">
        <p14:creationId xmlns:p14="http://schemas.microsoft.com/office/powerpoint/2010/main" val="5518148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diagramQuickStyle" Target="../diagrams/quickStyle2.xml"/><Relationship Id="rId3" Type="http://schemas.openxmlformats.org/officeDocument/2006/relationships/slideLayout" Target="../slideLayouts/slideLayout2.xml"/><Relationship Id="rId7" Type="http://schemas.openxmlformats.org/officeDocument/2006/relationships/diagramLayout" Target="../diagrams/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diagramData" Target="../diagrams/data2.xml"/><Relationship Id="rId11" Type="http://schemas.openxmlformats.org/officeDocument/2006/relationships/image" Target="../media/image2.png"/><Relationship Id="rId5" Type="http://schemas.openxmlformats.org/officeDocument/2006/relationships/image" Target="../media/image12.png"/><Relationship Id="rId10" Type="http://schemas.microsoft.com/office/2007/relationships/diagramDrawing" Target="../diagrams/drawing2.xml"/><Relationship Id="rId4" Type="http://schemas.openxmlformats.org/officeDocument/2006/relationships/notesSlide" Target="../notesSlides/notesSlide13.xml"/><Relationship Id="rId9" Type="http://schemas.openxmlformats.org/officeDocument/2006/relationships/diagramColors" Target="../diagrams/colors2.xml"/></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2.png"/><Relationship Id="rId4" Type="http://schemas.openxmlformats.org/officeDocument/2006/relationships/notesSlide" Target="../notesSlides/notesSlide14.xml"/><Relationship Id="rId9" Type="http://schemas.microsoft.com/office/2007/relationships/diagramDrawing" Target="../diagrams/drawing3.xml"/></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2.png"/><Relationship Id="rId4" Type="http://schemas.openxmlformats.org/officeDocument/2006/relationships/notesSlide" Target="../notesSlides/notesSlide15.xml"/><Relationship Id="rId9" Type="http://schemas.microsoft.com/office/2007/relationships/diagramDrawing" Target="../diagrams/drawing4.xml"/></Relationships>
</file>

<file path=ppt/slides/_rels/slide16.xml.rels><?xml version="1.0" encoding="UTF-8" standalone="yes"?>
<Relationships xmlns="http://schemas.openxmlformats.org/package/2006/relationships"><Relationship Id="rId8" Type="http://schemas.openxmlformats.org/officeDocument/2006/relationships/diagramColors" Target="../diagrams/colors5.xml"/><Relationship Id="rId3" Type="http://schemas.openxmlformats.org/officeDocument/2006/relationships/slideLayout" Target="../slideLayouts/slideLayout2.xml"/><Relationship Id="rId7" Type="http://schemas.openxmlformats.org/officeDocument/2006/relationships/diagramQuickStyle" Target="../diagrams/quickStyle5.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Layout" Target="../diagrams/layout5.xml"/><Relationship Id="rId5" Type="http://schemas.openxmlformats.org/officeDocument/2006/relationships/diagramData" Target="../diagrams/data5.xml"/><Relationship Id="rId10" Type="http://schemas.openxmlformats.org/officeDocument/2006/relationships/image" Target="../media/image2.png"/><Relationship Id="rId4" Type="http://schemas.openxmlformats.org/officeDocument/2006/relationships/notesSlide" Target="../notesSlides/notesSlide16.xml"/><Relationship Id="rId9" Type="http://schemas.microsoft.com/office/2007/relationships/diagramDrawing" Target="../diagrams/drawing5.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13.jp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2.png"/><Relationship Id="rId5" Type="http://schemas.openxmlformats.org/officeDocument/2006/relationships/image" Target="../media/image14.jpe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hyperlink" Target="https://doi-org.ezproxy.umary.edu/10.1038/s41574-021-00629-4" TargetMode="External"/><Relationship Id="rId5" Type="http://schemas.openxmlformats.org/officeDocument/2006/relationships/hyperlink" Target="https://www.factsaboutfertility.org/topic/the-female-cycle-as-the-fifth-vital-sign-umary/" TargetMode="External"/><Relationship Id="rId4"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6.xml"/><Relationship Id="rId9" Type="http://schemas.microsoft.com/office/2007/relationships/diagramDrawing" Target="../diagrams/drawing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8.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erson holding a transparent sphere with uterus inside&#10;&#10;Description automatically generated">
            <a:extLst>
              <a:ext uri="{FF2B5EF4-FFF2-40B4-BE49-F238E27FC236}">
                <a16:creationId xmlns:a16="http://schemas.microsoft.com/office/drawing/2014/main" id="{5CF3FFE1-3B01-DF50-5D8D-1A9110106AB8}"/>
              </a:ext>
            </a:extLst>
          </p:cNvPr>
          <p:cNvPicPr>
            <a:picLocks noChangeAspect="1"/>
          </p:cNvPicPr>
          <p:nvPr/>
        </p:nvPicPr>
        <p:blipFill rotWithShape="1">
          <a:blip r:embed="rId5"/>
          <a:srcRect l="8845" r="9375" b="-1"/>
          <a:stretch/>
        </p:blipFill>
        <p:spPr>
          <a:xfrm>
            <a:off x="1" y="10"/>
            <a:ext cx="9669642" cy="6857990"/>
          </a:xfrm>
          <a:prstGeom prst="rect">
            <a:avLst/>
          </a:prstGeom>
        </p:spPr>
      </p:pic>
      <p:sp>
        <p:nvSpPr>
          <p:cNvPr id="31" name="Rectangle 3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DB67844-FA84-4A54-8BDB-B51521532F69}"/>
              </a:ext>
            </a:extLst>
          </p:cNvPr>
          <p:cNvSpPr>
            <a:spLocks noGrp="1"/>
          </p:cNvSpPr>
          <p:nvPr>
            <p:ph type="ctrTitle"/>
          </p:nvPr>
        </p:nvSpPr>
        <p:spPr>
          <a:xfrm>
            <a:off x="7531610" y="365125"/>
            <a:ext cx="3822189" cy="1899912"/>
          </a:xfrm>
        </p:spPr>
        <p:txBody>
          <a:bodyPr vert="horz" lIns="91440" tIns="45720" rIns="91440" bIns="45720" rtlCol="0" anchor="ctr">
            <a:normAutofit/>
          </a:bodyPr>
          <a:lstStyle/>
          <a:p>
            <a:pPr algn="l"/>
            <a:r>
              <a:rPr lang="en-US" sz="3700"/>
              <a:t>Abnormal Uterine Bleeding (AUB) Literature Review</a:t>
            </a:r>
          </a:p>
        </p:txBody>
      </p:sp>
      <p:sp>
        <p:nvSpPr>
          <p:cNvPr id="3" name="Subtitle 2">
            <a:extLst>
              <a:ext uri="{FF2B5EF4-FFF2-40B4-BE49-F238E27FC236}">
                <a16:creationId xmlns:a16="http://schemas.microsoft.com/office/drawing/2014/main" id="{5638192F-7F77-BF71-F768-463C33B5A520}"/>
              </a:ext>
            </a:extLst>
          </p:cNvPr>
          <p:cNvSpPr>
            <a:spLocks noGrp="1"/>
          </p:cNvSpPr>
          <p:nvPr>
            <p:ph type="subTitle" idx="1"/>
          </p:nvPr>
        </p:nvSpPr>
        <p:spPr>
          <a:xfrm>
            <a:off x="7531610" y="2434201"/>
            <a:ext cx="3822189" cy="3742762"/>
          </a:xfrm>
        </p:spPr>
        <p:txBody>
          <a:bodyPr vert="horz" lIns="91440" tIns="45720" rIns="91440" bIns="45720" rtlCol="0">
            <a:normAutofit/>
          </a:bodyPr>
          <a:lstStyle/>
          <a:p>
            <a:pPr algn="l"/>
            <a:r>
              <a:rPr lang="en-US" sz="2000" dirty="0"/>
              <a:t>Megan Macke BSN-RN, DNP-S</a:t>
            </a:r>
          </a:p>
          <a:p>
            <a:pPr algn="l"/>
            <a:r>
              <a:rPr lang="en-US" sz="2000" dirty="0"/>
              <a:t>University of Mary</a:t>
            </a:r>
          </a:p>
          <a:p>
            <a:pPr algn="l"/>
            <a:r>
              <a:rPr lang="en-US" sz="2000" dirty="0"/>
              <a:t>NUR 620 Care of Women &amp; Children</a:t>
            </a:r>
          </a:p>
          <a:p>
            <a:pPr algn="l"/>
            <a:r>
              <a:rPr lang="en-US" sz="2000" dirty="0"/>
              <a:t>Brittany </a:t>
            </a:r>
            <a:r>
              <a:rPr lang="en-US" sz="2000" dirty="0" err="1"/>
              <a:t>Kudnra</a:t>
            </a:r>
            <a:r>
              <a:rPr lang="en-US" sz="2000" dirty="0"/>
              <a:t> &amp; Leah Neugebauer</a:t>
            </a:r>
          </a:p>
          <a:p>
            <a:pPr algn="l"/>
            <a:r>
              <a:rPr lang="en-US" sz="2000" dirty="0"/>
              <a:t>February 4, 2024 </a:t>
            </a:r>
          </a:p>
          <a:p>
            <a:pPr indent="-228600" algn="l">
              <a:buFont typeface="Arial" panose="020B0604020202020204" pitchFamily="34" charset="0"/>
              <a:buChar char="•"/>
            </a:pPr>
            <a:endParaRPr lang="en-US" sz="2000" dirty="0"/>
          </a:p>
        </p:txBody>
      </p:sp>
      <p:pic>
        <p:nvPicPr>
          <p:cNvPr id="24" name="Audio 23">
            <a:extLst>
              <a:ext uri="{FF2B5EF4-FFF2-40B4-BE49-F238E27FC236}">
                <a16:creationId xmlns:a16="http://schemas.microsoft.com/office/drawing/2014/main" id="{6F7C2B04-09AB-94BA-DCA8-FDC4DBF90D8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60092699"/>
      </p:ext>
    </p:extLst>
  </p:cSld>
  <p:clrMapOvr>
    <a:masterClrMapping/>
  </p:clrMapOvr>
  <mc:AlternateContent xmlns:mc="http://schemas.openxmlformats.org/markup-compatibility/2006" xmlns:p14="http://schemas.microsoft.com/office/powerpoint/2010/main">
    <mc:Choice Requires="p14">
      <p:transition spd="slow" p14:dur="2000" advTm="9002"/>
    </mc:Choice>
    <mc:Fallback xmlns="">
      <p:transition spd="slow" advTm="90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08CAFAC-64D2-EAFE-BC57-CF4E85FAB0F4}"/>
              </a:ext>
            </a:extLst>
          </p:cNvPr>
          <p:cNvSpPr>
            <a:spLocks noGrp="1"/>
          </p:cNvSpPr>
          <p:nvPr>
            <p:ph type="title"/>
          </p:nvPr>
        </p:nvSpPr>
        <p:spPr>
          <a:xfrm>
            <a:off x="630936" y="640080"/>
            <a:ext cx="4818888" cy="1481328"/>
          </a:xfrm>
        </p:spPr>
        <p:txBody>
          <a:bodyPr anchor="b">
            <a:normAutofit/>
          </a:bodyPr>
          <a:lstStyle/>
          <a:p>
            <a:r>
              <a:rPr lang="en-US" sz="5000"/>
              <a:t>Important points in H&amp;P</a:t>
            </a:r>
          </a:p>
        </p:txBody>
      </p:sp>
      <p:sp>
        <p:nvSpPr>
          <p:cNvPr id="19"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986A720-56AA-A10E-0CA1-13B353B0CF60}"/>
              </a:ext>
            </a:extLst>
          </p:cNvPr>
          <p:cNvSpPr>
            <a:spLocks noGrp="1"/>
          </p:cNvSpPr>
          <p:nvPr>
            <p:ph idx="1"/>
          </p:nvPr>
        </p:nvSpPr>
        <p:spPr>
          <a:xfrm>
            <a:off x="630936" y="2660904"/>
            <a:ext cx="4818888" cy="3547872"/>
          </a:xfrm>
        </p:spPr>
        <p:txBody>
          <a:bodyPr anchor="t">
            <a:normAutofit/>
          </a:bodyPr>
          <a:lstStyle/>
          <a:p>
            <a:r>
              <a:rPr lang="en-US" sz="2000"/>
              <a:t>Menstrual history: onset, severity (quantity of pad/tampon use, and size of clots), cycle length (predictability), menopausal status</a:t>
            </a:r>
          </a:p>
          <a:p>
            <a:r>
              <a:rPr lang="en-US" sz="2000"/>
              <a:t>Coitus, contraception, weight loss/gain</a:t>
            </a:r>
          </a:p>
          <a:p>
            <a:r>
              <a:rPr lang="en-US" sz="2000"/>
              <a:t>Gynecologic history: gravidity and parity, STI history, previous Pap history and results. </a:t>
            </a:r>
          </a:p>
          <a:p>
            <a:r>
              <a:rPr lang="en-US" sz="2000"/>
              <a:t>These important points help GUIDE appropriate laboratory and radiologic testing</a:t>
            </a:r>
          </a:p>
        </p:txBody>
      </p:sp>
      <p:pic>
        <p:nvPicPr>
          <p:cNvPr id="5" name="Picture 4" descr="A screenshot of a medical survey&#10;&#10;Description automatically generated">
            <a:extLst>
              <a:ext uri="{FF2B5EF4-FFF2-40B4-BE49-F238E27FC236}">
                <a16:creationId xmlns:a16="http://schemas.microsoft.com/office/drawing/2014/main" id="{40C4ACB1-61EE-4480-B955-EC7A1A4E9864}"/>
              </a:ext>
            </a:extLst>
          </p:cNvPr>
          <p:cNvPicPr>
            <a:picLocks noChangeAspect="1"/>
          </p:cNvPicPr>
          <p:nvPr/>
        </p:nvPicPr>
        <p:blipFill>
          <a:blip r:embed="rId5"/>
          <a:stretch>
            <a:fillRect/>
          </a:stretch>
        </p:blipFill>
        <p:spPr>
          <a:xfrm>
            <a:off x="6099048" y="1354593"/>
            <a:ext cx="5458968" cy="4148814"/>
          </a:xfrm>
          <a:prstGeom prst="rect">
            <a:avLst/>
          </a:prstGeom>
        </p:spPr>
      </p:pic>
      <p:pic>
        <p:nvPicPr>
          <p:cNvPr id="7" name="Audio 6">
            <a:extLst>
              <a:ext uri="{FF2B5EF4-FFF2-40B4-BE49-F238E27FC236}">
                <a16:creationId xmlns:a16="http://schemas.microsoft.com/office/drawing/2014/main" id="{B5A1C192-D74C-84CF-F9C4-58822B5566A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27176043"/>
      </p:ext>
    </p:extLst>
  </p:cSld>
  <p:clrMapOvr>
    <a:masterClrMapping/>
  </p:clrMapOvr>
  <mc:AlternateContent xmlns:mc="http://schemas.openxmlformats.org/markup-compatibility/2006" xmlns:p14="http://schemas.microsoft.com/office/powerpoint/2010/main">
    <mc:Choice Requires="p14">
      <p:transition spd="slow" p14:dur="2000" advTm="92640"/>
    </mc:Choice>
    <mc:Fallback xmlns="">
      <p:transition spd="slow" advTm="92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0103C-8FD3-7054-CCFD-4BEFE348A75C}"/>
              </a:ext>
            </a:extLst>
          </p:cNvPr>
          <p:cNvSpPr>
            <a:spLocks noGrp="1"/>
          </p:cNvSpPr>
          <p:nvPr>
            <p:ph type="title"/>
          </p:nvPr>
        </p:nvSpPr>
        <p:spPr>
          <a:xfrm>
            <a:off x="481013" y="3752849"/>
            <a:ext cx="3290887" cy="2452687"/>
          </a:xfrm>
        </p:spPr>
        <p:txBody>
          <a:bodyPr anchor="ctr">
            <a:normAutofit/>
          </a:bodyPr>
          <a:lstStyle/>
          <a:p>
            <a:r>
              <a:rPr lang="en-US" sz="3600"/>
              <a:t>Diagnostics</a:t>
            </a:r>
          </a:p>
        </p:txBody>
      </p:sp>
      <p:pic>
        <p:nvPicPr>
          <p:cNvPr id="5" name="Picture 4" descr="Ultrasound images of a baby&#10;&#10;Description automatically generated">
            <a:extLst>
              <a:ext uri="{FF2B5EF4-FFF2-40B4-BE49-F238E27FC236}">
                <a16:creationId xmlns:a16="http://schemas.microsoft.com/office/drawing/2014/main" id="{1AAA1ED7-5986-0304-EA42-DA32F7B4139A}"/>
              </a:ext>
            </a:extLst>
          </p:cNvPr>
          <p:cNvPicPr>
            <a:picLocks noChangeAspect="1"/>
          </p:cNvPicPr>
          <p:nvPr/>
        </p:nvPicPr>
        <p:blipFill rotWithShape="1">
          <a:blip r:embed="rId3"/>
          <a:srcRect t="5909" b="7135"/>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A6E9FA52-62B5-A2CB-8221-2C1A22199771}"/>
              </a:ext>
            </a:extLst>
          </p:cNvPr>
          <p:cNvSpPr>
            <a:spLocks noGrp="1"/>
          </p:cNvSpPr>
          <p:nvPr>
            <p:ph idx="1"/>
          </p:nvPr>
        </p:nvSpPr>
        <p:spPr>
          <a:xfrm>
            <a:off x="4223982" y="3752850"/>
            <a:ext cx="7485413" cy="2452687"/>
          </a:xfrm>
        </p:spPr>
        <p:txBody>
          <a:bodyPr anchor="ctr">
            <a:normAutofit/>
          </a:bodyPr>
          <a:lstStyle/>
          <a:p>
            <a:r>
              <a:rPr lang="en-US" sz="1800" dirty="0"/>
              <a:t>ALL PATIENTS: urine </a:t>
            </a:r>
            <a:r>
              <a:rPr lang="en-US" sz="1800"/>
              <a:t>hCG</a:t>
            </a:r>
            <a:r>
              <a:rPr lang="en-US" sz="1800" dirty="0"/>
              <a:t> and CBC. If heavy bleeding is present a type and cross</a:t>
            </a:r>
          </a:p>
          <a:p>
            <a:r>
              <a:rPr lang="en-US" sz="1800" dirty="0"/>
              <a:t>Ferritin, coagulation panel, thyroid function tests, gonadotropins, and prolactin may also be indicated depending on the H&amp;P. </a:t>
            </a:r>
          </a:p>
          <a:p>
            <a:r>
              <a:rPr lang="en-US" sz="1800" dirty="0"/>
              <a:t>Transvaginal ultrasound (1</a:t>
            </a:r>
            <a:r>
              <a:rPr lang="en-US" sz="1800" baseline="30000" dirty="0"/>
              <a:t>st</a:t>
            </a:r>
            <a:r>
              <a:rPr lang="en-US" sz="1800" dirty="0"/>
              <a:t> line imaging study in most patients)</a:t>
            </a:r>
          </a:p>
          <a:p>
            <a:r>
              <a:rPr lang="en-US" sz="1800" dirty="0"/>
              <a:t>Hysteroscopy and </a:t>
            </a:r>
            <a:r>
              <a:rPr lang="en-US" sz="1800"/>
              <a:t>sonohystergraphy</a:t>
            </a:r>
            <a:r>
              <a:rPr lang="en-US" sz="1800" dirty="0"/>
              <a:t> </a:t>
            </a:r>
          </a:p>
          <a:p>
            <a:r>
              <a:rPr lang="en-US" sz="1800" dirty="0"/>
              <a:t>Endometrial biopsy (EMB)- 1</a:t>
            </a:r>
            <a:r>
              <a:rPr lang="en-US" sz="1800" baseline="30000" dirty="0"/>
              <a:t>st</a:t>
            </a:r>
            <a:r>
              <a:rPr lang="en-US" sz="1800" dirty="0"/>
              <a:t> line for women &gt;45 years </a:t>
            </a:r>
          </a:p>
        </p:txBody>
      </p:sp>
    </p:spTree>
    <p:extLst>
      <p:ext uri="{BB962C8B-B14F-4D97-AF65-F5344CB8AC3E}">
        <p14:creationId xmlns:p14="http://schemas.microsoft.com/office/powerpoint/2010/main" val="4188833732"/>
      </p:ext>
    </p:extLst>
  </p:cSld>
  <p:clrMapOvr>
    <a:masterClrMapping/>
  </p:clrMapOvr>
  <mc:AlternateContent xmlns:mc="http://schemas.openxmlformats.org/markup-compatibility/2006" xmlns:p14="http://schemas.microsoft.com/office/powerpoint/2010/main">
    <mc:Choice Requires="p14">
      <p:transition spd="slow" p14:dur="2000" advTm="97384"/>
    </mc:Choice>
    <mc:Fallback xmlns="">
      <p:transition spd="slow" advTm="97384"/>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1FE00-383A-5C7C-18FC-22F1216277B1}"/>
              </a:ext>
            </a:extLst>
          </p:cNvPr>
          <p:cNvSpPr>
            <a:spLocks noGrp="1"/>
          </p:cNvSpPr>
          <p:nvPr>
            <p:ph type="title"/>
          </p:nvPr>
        </p:nvSpPr>
        <p:spPr/>
        <p:txBody>
          <a:bodyPr/>
          <a:lstStyle/>
          <a:p>
            <a:r>
              <a:rPr lang="en-US" dirty="0"/>
              <a:t>Diagnostic Criteria: </a:t>
            </a:r>
          </a:p>
        </p:txBody>
      </p:sp>
      <p:pic>
        <p:nvPicPr>
          <p:cNvPr id="5" name="Content Placeholder 4" descr="A diagram of a path to uterine bleeding&#10;&#10;Description automatically generated">
            <a:extLst>
              <a:ext uri="{FF2B5EF4-FFF2-40B4-BE49-F238E27FC236}">
                <a16:creationId xmlns:a16="http://schemas.microsoft.com/office/drawing/2014/main" id="{05A3759C-7C53-E90E-400D-CF9F35FD8A56}"/>
              </a:ext>
            </a:extLst>
          </p:cNvPr>
          <p:cNvPicPr>
            <a:picLocks noGrp="1" noChangeAspect="1"/>
          </p:cNvPicPr>
          <p:nvPr>
            <p:ph idx="1"/>
          </p:nvPr>
        </p:nvPicPr>
        <p:blipFill>
          <a:blip r:embed="rId5"/>
          <a:stretch>
            <a:fillRect/>
          </a:stretch>
        </p:blipFill>
        <p:spPr>
          <a:xfrm>
            <a:off x="2321776" y="1825625"/>
            <a:ext cx="7548447" cy="4351338"/>
          </a:xfrm>
        </p:spPr>
      </p:pic>
      <p:pic>
        <p:nvPicPr>
          <p:cNvPr id="7" name="Audio 6">
            <a:extLst>
              <a:ext uri="{FF2B5EF4-FFF2-40B4-BE49-F238E27FC236}">
                <a16:creationId xmlns:a16="http://schemas.microsoft.com/office/drawing/2014/main" id="{86D4C34A-E465-7E2F-C34A-0B1E41DFC8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22889100"/>
      </p:ext>
    </p:extLst>
  </p:cSld>
  <p:clrMapOvr>
    <a:masterClrMapping/>
  </p:clrMapOvr>
  <mc:AlternateContent xmlns:mc="http://schemas.openxmlformats.org/markup-compatibility/2006" xmlns:p14="http://schemas.microsoft.com/office/powerpoint/2010/main">
    <mc:Choice Requires="p14">
      <p:transition spd="slow" p14:dur="2000" advTm="45728"/>
    </mc:Choice>
    <mc:Fallback xmlns="">
      <p:transition spd="slow" advTm="457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FD201-281D-4E86-B7CA-E272CF5D1D45}"/>
              </a:ext>
            </a:extLst>
          </p:cNvPr>
          <p:cNvSpPr>
            <a:spLocks noGrp="1"/>
          </p:cNvSpPr>
          <p:nvPr>
            <p:ph type="title"/>
          </p:nvPr>
        </p:nvSpPr>
        <p:spPr>
          <a:xfrm>
            <a:off x="761840" y="1138265"/>
            <a:ext cx="4544762" cy="1401183"/>
          </a:xfrm>
        </p:spPr>
        <p:txBody>
          <a:bodyPr anchor="t">
            <a:normAutofit/>
          </a:bodyPr>
          <a:lstStyle/>
          <a:p>
            <a:r>
              <a:rPr lang="en-US" sz="3200"/>
              <a:t>Management/Treatment Goals</a:t>
            </a:r>
          </a:p>
        </p:txBody>
      </p:sp>
      <p:cxnSp>
        <p:nvCxnSpPr>
          <p:cNvPr id="17" name="Straight Connector 16">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1462"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6" name="Picture 5" descr="A table with text on it&#10;&#10;Description automatically generated">
            <a:extLst>
              <a:ext uri="{FF2B5EF4-FFF2-40B4-BE49-F238E27FC236}">
                <a16:creationId xmlns:a16="http://schemas.microsoft.com/office/drawing/2014/main" id="{66203AA8-7B71-FC8F-C96D-7C15D762743B}"/>
              </a:ext>
            </a:extLst>
          </p:cNvPr>
          <p:cNvPicPr>
            <a:picLocks noChangeAspect="1"/>
          </p:cNvPicPr>
          <p:nvPr/>
        </p:nvPicPr>
        <p:blipFill>
          <a:blip r:embed="rId5"/>
          <a:stretch>
            <a:fillRect/>
          </a:stretch>
        </p:blipFill>
        <p:spPr>
          <a:xfrm>
            <a:off x="5792815" y="869404"/>
            <a:ext cx="5831547" cy="5598283"/>
          </a:xfrm>
          <a:prstGeom prst="rect">
            <a:avLst/>
          </a:prstGeom>
        </p:spPr>
      </p:pic>
      <p:graphicFrame>
        <p:nvGraphicFramePr>
          <p:cNvPr id="5" name="Content Placeholder 2">
            <a:extLst>
              <a:ext uri="{FF2B5EF4-FFF2-40B4-BE49-F238E27FC236}">
                <a16:creationId xmlns:a16="http://schemas.microsoft.com/office/drawing/2014/main" id="{6A02D9C3-4024-7490-2E3E-9A36863D68AF}"/>
              </a:ext>
            </a:extLst>
          </p:cNvPr>
          <p:cNvGraphicFramePr>
            <a:graphicFrameLocks noGrp="1"/>
          </p:cNvGraphicFramePr>
          <p:nvPr>
            <p:ph idx="1"/>
            <p:extLst>
              <p:ext uri="{D42A27DB-BD31-4B8C-83A1-F6EECF244321}">
                <p14:modId xmlns:p14="http://schemas.microsoft.com/office/powerpoint/2010/main" val="3870564457"/>
              </p:ext>
            </p:extLst>
          </p:nvPr>
        </p:nvGraphicFramePr>
        <p:xfrm>
          <a:off x="761840" y="2551176"/>
          <a:ext cx="4544762" cy="3602935"/>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10" name="Audio 9">
            <a:extLst>
              <a:ext uri="{FF2B5EF4-FFF2-40B4-BE49-F238E27FC236}">
                <a16:creationId xmlns:a16="http://schemas.microsoft.com/office/drawing/2014/main" id="{3959E7F1-3F46-7C1B-6FC1-DED9B36EC4C7}"/>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25521900"/>
      </p:ext>
    </p:extLst>
  </p:cSld>
  <p:clrMapOvr>
    <a:masterClrMapping/>
  </p:clrMapOvr>
  <mc:AlternateContent xmlns:mc="http://schemas.openxmlformats.org/markup-compatibility/2006" xmlns:p14="http://schemas.microsoft.com/office/powerpoint/2010/main">
    <mc:Choice Requires="p14">
      <p:transition spd="slow" p14:dur="2000" advTm="99712"/>
    </mc:Choice>
    <mc:Fallback xmlns="">
      <p:transition spd="slow" advTm="997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C4028FD-8BAA-4A19-BFDE-594D991B75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0BF7EC-32F3-E37B-FC0B-1ACE69C06B9C}"/>
              </a:ext>
            </a:extLst>
          </p:cNvPr>
          <p:cNvSpPr>
            <a:spLocks noGrp="1"/>
          </p:cNvSpPr>
          <p:nvPr>
            <p:ph type="title"/>
          </p:nvPr>
        </p:nvSpPr>
        <p:spPr>
          <a:xfrm>
            <a:off x="838200" y="556995"/>
            <a:ext cx="10515600" cy="1133693"/>
          </a:xfrm>
        </p:spPr>
        <p:txBody>
          <a:bodyPr>
            <a:normAutofit/>
          </a:bodyPr>
          <a:lstStyle/>
          <a:p>
            <a:r>
              <a:rPr lang="en-US" sz="5200"/>
              <a:t>COMPARE &amp; CONTRAST</a:t>
            </a:r>
          </a:p>
        </p:txBody>
      </p:sp>
      <p:graphicFrame>
        <p:nvGraphicFramePr>
          <p:cNvPr id="5" name="Content Placeholder 2">
            <a:extLst>
              <a:ext uri="{FF2B5EF4-FFF2-40B4-BE49-F238E27FC236}">
                <a16:creationId xmlns:a16="http://schemas.microsoft.com/office/drawing/2014/main" id="{EBC40A97-87B7-8D68-1859-8A332D015101}"/>
              </a:ext>
            </a:extLst>
          </p:cNvPr>
          <p:cNvGraphicFramePr>
            <a:graphicFrameLocks noGrp="1"/>
          </p:cNvGraphicFramePr>
          <p:nvPr>
            <p:ph idx="1"/>
            <p:extLst>
              <p:ext uri="{D42A27DB-BD31-4B8C-83A1-F6EECF244321}">
                <p14:modId xmlns:p14="http://schemas.microsoft.com/office/powerpoint/2010/main" val="308180675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extLst>
              <a:ext uri="{FF2B5EF4-FFF2-40B4-BE49-F238E27FC236}">
                <a16:creationId xmlns:a16="http://schemas.microsoft.com/office/drawing/2014/main" id="{0E45FE94-F591-07C3-8F78-3EC22BB9DA3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18867887"/>
      </p:ext>
    </p:extLst>
  </p:cSld>
  <p:clrMapOvr>
    <a:masterClrMapping/>
  </p:clrMapOvr>
  <mc:AlternateContent xmlns:mc="http://schemas.openxmlformats.org/markup-compatibility/2006" xmlns:p14="http://schemas.microsoft.com/office/powerpoint/2010/main">
    <mc:Choice Requires="p14">
      <p:transition spd="slow" p14:dur="2000" advTm="167168"/>
    </mc:Choice>
    <mc:Fallback xmlns="">
      <p:transition spd="slow" advTm="1671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7BCC4F-014E-6614-25E8-F6DECB166F3F}"/>
              </a:ext>
            </a:extLst>
          </p:cNvPr>
          <p:cNvSpPr>
            <a:spLocks noGrp="1"/>
          </p:cNvSpPr>
          <p:nvPr>
            <p:ph type="title"/>
          </p:nvPr>
        </p:nvSpPr>
        <p:spPr/>
        <p:txBody>
          <a:bodyPr/>
          <a:lstStyle/>
          <a:p>
            <a:r>
              <a:rPr lang="en-US" dirty="0"/>
              <a:t>Current Research</a:t>
            </a:r>
          </a:p>
        </p:txBody>
      </p:sp>
      <p:graphicFrame>
        <p:nvGraphicFramePr>
          <p:cNvPr id="5" name="Content Placeholder 2">
            <a:extLst>
              <a:ext uri="{FF2B5EF4-FFF2-40B4-BE49-F238E27FC236}">
                <a16:creationId xmlns:a16="http://schemas.microsoft.com/office/drawing/2014/main" id="{C9EB808B-33F9-1D8F-5801-07080EB7CE52}"/>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extLst>
              <a:ext uri="{FF2B5EF4-FFF2-40B4-BE49-F238E27FC236}">
                <a16:creationId xmlns:a16="http://schemas.microsoft.com/office/drawing/2014/main" id="{69597CC3-3517-B1C6-2CD5-86A5B488E40B}"/>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6919919"/>
      </p:ext>
    </p:extLst>
  </p:cSld>
  <p:clrMapOvr>
    <a:masterClrMapping/>
  </p:clrMapOvr>
  <mc:AlternateContent xmlns:mc="http://schemas.openxmlformats.org/markup-compatibility/2006" xmlns:p14="http://schemas.microsoft.com/office/powerpoint/2010/main">
    <mc:Choice Requires="p14">
      <p:transition spd="slow" p14:dur="2000" advTm="126570"/>
    </mc:Choice>
    <mc:Fallback xmlns="">
      <p:transition spd="slow" advTm="1265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2" name="Rectangle 11">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B68BC4-3C75-7D0F-73C3-AFEB45787A12}"/>
              </a:ext>
            </a:extLst>
          </p:cNvPr>
          <p:cNvSpPr>
            <a:spLocks noGrp="1"/>
          </p:cNvSpPr>
          <p:nvPr>
            <p:ph type="title"/>
          </p:nvPr>
        </p:nvSpPr>
        <p:spPr>
          <a:xfrm>
            <a:off x="1043631" y="809898"/>
            <a:ext cx="10173010" cy="1554480"/>
          </a:xfrm>
        </p:spPr>
        <p:txBody>
          <a:bodyPr anchor="ctr">
            <a:normAutofit/>
          </a:bodyPr>
          <a:lstStyle/>
          <a:p>
            <a:r>
              <a:rPr lang="en-US" sz="4800"/>
              <a:t>Patient Education</a:t>
            </a:r>
          </a:p>
        </p:txBody>
      </p:sp>
      <p:cxnSp>
        <p:nvCxnSpPr>
          <p:cNvPr id="18" name="Straight Connector 17">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5" name="Content Placeholder 2">
            <a:extLst>
              <a:ext uri="{FF2B5EF4-FFF2-40B4-BE49-F238E27FC236}">
                <a16:creationId xmlns:a16="http://schemas.microsoft.com/office/drawing/2014/main" id="{40C45A45-2D7B-FDAC-23D7-A46B3F0B256E}"/>
              </a:ext>
            </a:extLst>
          </p:cNvPr>
          <p:cNvGraphicFramePr>
            <a:graphicFrameLocks noGrp="1"/>
          </p:cNvGraphicFramePr>
          <p:nvPr>
            <p:ph idx="1"/>
            <p:extLst>
              <p:ext uri="{D42A27DB-BD31-4B8C-83A1-F6EECF244321}">
                <p14:modId xmlns:p14="http://schemas.microsoft.com/office/powerpoint/2010/main" val="2954093965"/>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extLst>
              <a:ext uri="{FF2B5EF4-FFF2-40B4-BE49-F238E27FC236}">
                <a16:creationId xmlns:a16="http://schemas.microsoft.com/office/drawing/2014/main" id="{4CECFCC7-139D-EDB0-D14A-99266B7616BC}"/>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39762917"/>
      </p:ext>
    </p:extLst>
  </p:cSld>
  <p:clrMapOvr>
    <a:masterClrMapping/>
  </p:clrMapOvr>
  <mc:AlternateContent xmlns:mc="http://schemas.openxmlformats.org/markup-compatibility/2006" xmlns:p14="http://schemas.microsoft.com/office/powerpoint/2010/main">
    <mc:Choice Requires="p14">
      <p:transition spd="slow" p14:dur="2000" advTm="108576"/>
    </mc:Choice>
    <mc:Fallback xmlns="">
      <p:transition spd="slow" advTm="108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90F76-67A2-95C7-C4EF-3E56FB3BA271}"/>
              </a:ext>
            </a:extLst>
          </p:cNvPr>
          <p:cNvSpPr>
            <a:spLocks noGrp="1"/>
          </p:cNvSpPr>
          <p:nvPr>
            <p:ph type="title"/>
          </p:nvPr>
        </p:nvSpPr>
        <p:spPr>
          <a:xfrm>
            <a:off x="481013" y="3752849"/>
            <a:ext cx="3290887" cy="2452687"/>
          </a:xfrm>
        </p:spPr>
        <p:txBody>
          <a:bodyPr anchor="ctr">
            <a:normAutofit/>
          </a:bodyPr>
          <a:lstStyle/>
          <a:p>
            <a:r>
              <a:rPr lang="en-US" sz="3600"/>
              <a:t>Follow-up</a:t>
            </a:r>
          </a:p>
        </p:txBody>
      </p:sp>
      <p:pic>
        <p:nvPicPr>
          <p:cNvPr id="5" name="Picture 4" descr="A calendar with numbers and a few red and blue squares&#10;&#10;Description automatically generated with medium confidence">
            <a:extLst>
              <a:ext uri="{FF2B5EF4-FFF2-40B4-BE49-F238E27FC236}">
                <a16:creationId xmlns:a16="http://schemas.microsoft.com/office/drawing/2014/main" id="{C387037F-F0E0-FA17-A534-460153F01B6F}"/>
              </a:ext>
            </a:extLst>
          </p:cNvPr>
          <p:cNvPicPr>
            <a:picLocks noChangeAspect="1"/>
          </p:cNvPicPr>
          <p:nvPr/>
        </p:nvPicPr>
        <p:blipFill rotWithShape="1">
          <a:blip r:embed="rId5"/>
          <a:srcRect t="17209" b="5250"/>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6898743D-BDA4-7A51-B861-38AB8D4BB288}"/>
              </a:ext>
            </a:extLst>
          </p:cNvPr>
          <p:cNvSpPr>
            <a:spLocks noGrp="1"/>
          </p:cNvSpPr>
          <p:nvPr>
            <p:ph idx="1"/>
          </p:nvPr>
        </p:nvSpPr>
        <p:spPr>
          <a:xfrm>
            <a:off x="4223982" y="3752850"/>
            <a:ext cx="7485413" cy="2452687"/>
          </a:xfrm>
        </p:spPr>
        <p:txBody>
          <a:bodyPr anchor="ctr">
            <a:normAutofit/>
          </a:bodyPr>
          <a:lstStyle/>
          <a:p>
            <a:r>
              <a:rPr lang="en-US" sz="1800"/>
              <a:t>Regardless of hormonal or non-hormonal therapy for nonacute cases of AUB, the patient should keep a menstrual diary and document bleeding patterns in relationship to the therapy they are on. </a:t>
            </a:r>
          </a:p>
          <a:p>
            <a:r>
              <a:rPr lang="en-US" sz="1800"/>
              <a:t>In acute cases of AUB, follow-up evaluation should be done within 4-6 months (Domino et al., 2023). </a:t>
            </a:r>
          </a:p>
        </p:txBody>
      </p:sp>
      <p:pic>
        <p:nvPicPr>
          <p:cNvPr id="7" name="Audio 6">
            <a:extLst>
              <a:ext uri="{FF2B5EF4-FFF2-40B4-BE49-F238E27FC236}">
                <a16:creationId xmlns:a16="http://schemas.microsoft.com/office/drawing/2014/main" id="{A7E1A239-F8DB-8AE8-AE63-647B3BF8F52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18156215"/>
      </p:ext>
    </p:extLst>
  </p:cSld>
  <p:clrMapOvr>
    <a:masterClrMapping/>
  </p:clrMapOvr>
  <mc:AlternateContent xmlns:mc="http://schemas.openxmlformats.org/markup-compatibility/2006" xmlns:p14="http://schemas.microsoft.com/office/powerpoint/2010/main">
    <mc:Choice Requires="p14">
      <p:transition spd="slow" p14:dur="2000" advTm="20768"/>
    </mc:Choice>
    <mc:Fallback xmlns="">
      <p:transition spd="slow" advTm="207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DBD9DD6-7DC8-B89E-301F-E67713362592}"/>
              </a:ext>
            </a:extLst>
          </p:cNvPr>
          <p:cNvSpPr>
            <a:spLocks noGrp="1"/>
          </p:cNvSpPr>
          <p:nvPr>
            <p:ph type="title"/>
          </p:nvPr>
        </p:nvSpPr>
        <p:spPr>
          <a:xfrm>
            <a:off x="808638" y="386930"/>
            <a:ext cx="9236700" cy="1188950"/>
          </a:xfrm>
        </p:spPr>
        <p:txBody>
          <a:bodyPr anchor="b">
            <a:normAutofit/>
          </a:bodyPr>
          <a:lstStyle/>
          <a:p>
            <a:r>
              <a:rPr lang="en-US" sz="5400"/>
              <a:t>Referral Criteria</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FF8E6A0-DCD3-E189-0312-7FC49D24F832}"/>
              </a:ext>
            </a:extLst>
          </p:cNvPr>
          <p:cNvSpPr>
            <a:spLocks noGrp="1"/>
          </p:cNvSpPr>
          <p:nvPr>
            <p:ph idx="1"/>
          </p:nvPr>
        </p:nvSpPr>
        <p:spPr>
          <a:xfrm>
            <a:off x="793660" y="2599509"/>
            <a:ext cx="10143668" cy="3435531"/>
          </a:xfrm>
        </p:spPr>
        <p:txBody>
          <a:bodyPr anchor="ctr">
            <a:normAutofit/>
          </a:bodyPr>
          <a:lstStyle/>
          <a:p>
            <a:r>
              <a:rPr lang="en-US" sz="2400" dirty="0"/>
              <a:t>Referral to a gynecologist for heavy bleeding, persistent bleeding despite treatment, concerns for malignancy, or if surgery is necessary.</a:t>
            </a:r>
          </a:p>
          <a:p>
            <a:r>
              <a:rPr lang="en-US" sz="2400" dirty="0"/>
              <a:t>Referral to hematologists for bleeding disorders </a:t>
            </a:r>
          </a:p>
          <a:p>
            <a:r>
              <a:rPr lang="en-US" sz="2400" dirty="0"/>
              <a:t>Referral to endocrinologist for thyroid management if the practitioner does not feel comfortable managing</a:t>
            </a:r>
          </a:p>
          <a:p>
            <a:r>
              <a:rPr lang="en-US" sz="2400" dirty="0"/>
              <a:t>Referral for education around FABM like the Marquette method</a:t>
            </a:r>
          </a:p>
          <a:p>
            <a:r>
              <a:rPr lang="en-US" sz="2400" dirty="0"/>
              <a:t>If there is no obvious cause for vaginal bleeding in a pediatric patient- referral to pediatric endocrinologist (Domino et al., 2023)</a:t>
            </a:r>
          </a:p>
        </p:txBody>
      </p:sp>
      <p:pic>
        <p:nvPicPr>
          <p:cNvPr id="5" name="Audio 4">
            <a:extLst>
              <a:ext uri="{FF2B5EF4-FFF2-40B4-BE49-F238E27FC236}">
                <a16:creationId xmlns:a16="http://schemas.microsoft.com/office/drawing/2014/main" id="{ED951664-6D83-C7AE-B542-4F37B723F55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57933682"/>
      </p:ext>
    </p:extLst>
  </p:cSld>
  <p:clrMapOvr>
    <a:masterClrMapping/>
  </p:clrMapOvr>
  <mc:AlternateContent xmlns:mc="http://schemas.openxmlformats.org/markup-compatibility/2006" xmlns:p14="http://schemas.microsoft.com/office/powerpoint/2010/main">
    <mc:Choice Requires="p14">
      <p:transition spd="slow" p14:dur="2000" advTm="44341"/>
    </mc:Choice>
    <mc:Fallback xmlns="">
      <p:transition spd="slow" advTm="443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CCFDFD-3E72-B49A-E0F6-85FEE1B55700}"/>
              </a:ext>
            </a:extLst>
          </p:cNvPr>
          <p:cNvSpPr>
            <a:spLocks noGrp="1"/>
          </p:cNvSpPr>
          <p:nvPr>
            <p:ph type="title"/>
          </p:nvPr>
        </p:nvSpPr>
        <p:spPr>
          <a:xfrm>
            <a:off x="481013" y="3752849"/>
            <a:ext cx="3290887" cy="2452687"/>
          </a:xfrm>
        </p:spPr>
        <p:txBody>
          <a:bodyPr anchor="ctr">
            <a:normAutofit/>
          </a:bodyPr>
          <a:lstStyle/>
          <a:p>
            <a:r>
              <a:rPr lang="en-US" sz="3600"/>
              <a:t>Conclusion</a:t>
            </a:r>
          </a:p>
        </p:txBody>
      </p:sp>
      <p:pic>
        <p:nvPicPr>
          <p:cNvPr id="5" name="Picture 4" descr="A row of samples for medical testing">
            <a:extLst>
              <a:ext uri="{FF2B5EF4-FFF2-40B4-BE49-F238E27FC236}">
                <a16:creationId xmlns:a16="http://schemas.microsoft.com/office/drawing/2014/main" id="{4C730FE4-8C7B-A8EB-7211-B57A5B166854}"/>
              </a:ext>
            </a:extLst>
          </p:cNvPr>
          <p:cNvPicPr>
            <a:picLocks noChangeAspect="1"/>
          </p:cNvPicPr>
          <p:nvPr/>
        </p:nvPicPr>
        <p:blipFill rotWithShape="1">
          <a:blip r:embed="rId5"/>
          <a:srcRect t="16507" b="42913"/>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FF0EC062-EBAC-B45D-EDD7-85188C1B82E1}"/>
              </a:ext>
            </a:extLst>
          </p:cNvPr>
          <p:cNvSpPr>
            <a:spLocks noGrp="1"/>
          </p:cNvSpPr>
          <p:nvPr>
            <p:ph idx="1"/>
          </p:nvPr>
        </p:nvSpPr>
        <p:spPr>
          <a:xfrm>
            <a:off x="4223982" y="3752850"/>
            <a:ext cx="7485413" cy="2452687"/>
          </a:xfrm>
        </p:spPr>
        <p:txBody>
          <a:bodyPr anchor="ctr">
            <a:normAutofit/>
          </a:bodyPr>
          <a:lstStyle/>
          <a:p>
            <a:r>
              <a:rPr lang="en-US" sz="1500" dirty="0"/>
              <a:t>Complications of AUB include: anemia, infertility, and endometrial cancer</a:t>
            </a:r>
          </a:p>
          <a:p>
            <a:r>
              <a:rPr lang="en-US" sz="1500" dirty="0"/>
              <a:t>Do not use estrogen if suspicion for endometrial hyperplasia or carcinoma, history of DVT, migraines with aura, or smoking. </a:t>
            </a:r>
          </a:p>
          <a:p>
            <a:r>
              <a:rPr lang="en-US" sz="1500" dirty="0"/>
              <a:t>A pregnancy test and CBC should be done on all patients with suspected AUB</a:t>
            </a:r>
          </a:p>
          <a:p>
            <a:r>
              <a:rPr lang="en-US" sz="1500" dirty="0"/>
              <a:t>Etiology of bleeding is critical to treat underlying causes- PALM-COEIN acronym</a:t>
            </a:r>
          </a:p>
          <a:p>
            <a:r>
              <a:rPr lang="en-US" sz="1500" dirty="0"/>
              <a:t>AUB is under-reported so as practitioners it is super important for this 5</a:t>
            </a:r>
            <a:r>
              <a:rPr lang="en-US" sz="1500" baseline="30000" dirty="0"/>
              <a:t>th</a:t>
            </a:r>
            <a:r>
              <a:rPr lang="en-US" sz="1500" dirty="0"/>
              <a:t> vital sign to be assessed. </a:t>
            </a:r>
          </a:p>
          <a:p>
            <a:r>
              <a:rPr lang="en-US" sz="1500" dirty="0"/>
              <a:t>FABM can help management and treatment of AUB</a:t>
            </a:r>
          </a:p>
        </p:txBody>
      </p:sp>
      <p:pic>
        <p:nvPicPr>
          <p:cNvPr id="6" name="Audio 5">
            <a:extLst>
              <a:ext uri="{FF2B5EF4-FFF2-40B4-BE49-F238E27FC236}">
                <a16:creationId xmlns:a16="http://schemas.microsoft.com/office/drawing/2014/main" id="{C7422481-1E82-103B-DA60-7C7A7727B3C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30362034"/>
      </p:ext>
    </p:extLst>
  </p:cSld>
  <p:clrMapOvr>
    <a:masterClrMapping/>
  </p:clrMapOvr>
  <mc:AlternateContent xmlns:mc="http://schemas.openxmlformats.org/markup-compatibility/2006" xmlns:p14="http://schemas.microsoft.com/office/powerpoint/2010/main">
    <mc:Choice Requires="p14">
      <p:transition spd="slow" p14:dur="2000" advTm="71434"/>
    </mc:Choice>
    <mc:Fallback xmlns="">
      <p:transition spd="slow" advTm="714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3EE5E5-D83E-8438-5FB7-BEE5A1A9701D}"/>
              </a:ext>
            </a:extLst>
          </p:cNvPr>
          <p:cNvSpPr>
            <a:spLocks noGrp="1"/>
          </p:cNvSpPr>
          <p:nvPr>
            <p:ph type="title"/>
          </p:nvPr>
        </p:nvSpPr>
        <p:spPr>
          <a:xfrm>
            <a:off x="762000" y="1138036"/>
            <a:ext cx="4085665" cy="1402470"/>
          </a:xfrm>
        </p:spPr>
        <p:txBody>
          <a:bodyPr anchor="t">
            <a:normAutofit/>
          </a:bodyPr>
          <a:lstStyle/>
          <a:p>
            <a:r>
              <a:rPr lang="en-US" sz="3200" dirty="0"/>
              <a:t>Introduction</a:t>
            </a:r>
          </a:p>
        </p:txBody>
      </p:sp>
      <p:cxnSp>
        <p:nvCxnSpPr>
          <p:cNvPr id="10" name="Straight Connector 9">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2B1B8B9C-03F6-E666-ECBF-5BACBE854529}"/>
              </a:ext>
            </a:extLst>
          </p:cNvPr>
          <p:cNvSpPr>
            <a:spLocks noGrp="1"/>
          </p:cNvSpPr>
          <p:nvPr>
            <p:ph idx="1"/>
          </p:nvPr>
        </p:nvSpPr>
        <p:spPr>
          <a:xfrm>
            <a:off x="762000" y="2551176"/>
            <a:ext cx="4085665" cy="3591207"/>
          </a:xfrm>
        </p:spPr>
        <p:txBody>
          <a:bodyPr>
            <a:normAutofit/>
          </a:bodyPr>
          <a:lstStyle/>
          <a:p>
            <a:r>
              <a:rPr lang="en-US" sz="1400"/>
              <a:t>Around 4 million annual visits in the United States are concerns around abnormal uterine bleeding</a:t>
            </a:r>
          </a:p>
          <a:p>
            <a:r>
              <a:rPr lang="en-US" sz="1400"/>
              <a:t>An estimated 30% of women of reproductive age are affected by abnormal uterine bleeding (Fehring et al, 2023)</a:t>
            </a:r>
          </a:p>
          <a:p>
            <a:r>
              <a:rPr lang="en-US" sz="1400"/>
              <a:t>Only about 5% of reproductive-aged women will see a doctor during any given year of their reproductive years for AUB.</a:t>
            </a:r>
          </a:p>
          <a:p>
            <a:r>
              <a:rPr lang="en-US" sz="1400"/>
              <a:t>Anovulation is accountable for 90% of AUB (Domino et al., 2023)</a:t>
            </a:r>
          </a:p>
          <a:p>
            <a:r>
              <a:rPr lang="en-US" sz="1400"/>
              <a:t>Abnormal uterine bleeding is a diagnosis given to a reproductive age individual when bleeding is irregular, not predictable, and not associated with premenstrual signs and symptoms that are usually present during ovulation (Casanova et al., 2019). </a:t>
            </a:r>
          </a:p>
          <a:p>
            <a:pPr marL="0" indent="0">
              <a:buNone/>
            </a:pPr>
            <a:endParaRPr lang="en-US" sz="1400"/>
          </a:p>
        </p:txBody>
      </p:sp>
      <p:pic>
        <p:nvPicPr>
          <p:cNvPr id="5" name="Picture 4" descr="Diagram of a human body&#10;&#10;Description automatically generated">
            <a:extLst>
              <a:ext uri="{FF2B5EF4-FFF2-40B4-BE49-F238E27FC236}">
                <a16:creationId xmlns:a16="http://schemas.microsoft.com/office/drawing/2014/main" id="{1E7DCF6E-316E-3D34-3334-90C502F3B3F6}"/>
              </a:ext>
            </a:extLst>
          </p:cNvPr>
          <p:cNvPicPr>
            <a:picLocks noChangeAspect="1"/>
          </p:cNvPicPr>
          <p:nvPr/>
        </p:nvPicPr>
        <p:blipFill rotWithShape="1">
          <a:blip r:embed="rId5"/>
          <a:srcRect r="2177"/>
          <a:stretch/>
        </p:blipFill>
        <p:spPr>
          <a:xfrm>
            <a:off x="5650992" y="10"/>
            <a:ext cx="6541008" cy="6857990"/>
          </a:xfrm>
          <a:prstGeom prst="rect">
            <a:avLst/>
          </a:prstGeom>
        </p:spPr>
      </p:pic>
      <p:pic>
        <p:nvPicPr>
          <p:cNvPr id="12" name="Audio 11">
            <a:extLst>
              <a:ext uri="{FF2B5EF4-FFF2-40B4-BE49-F238E27FC236}">
                <a16:creationId xmlns:a16="http://schemas.microsoft.com/office/drawing/2014/main" id="{228181E8-1DCE-1ED5-46DB-F20B23F70CC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3485437"/>
      </p:ext>
    </p:extLst>
  </p:cSld>
  <p:clrMapOvr>
    <a:masterClrMapping/>
  </p:clrMapOvr>
  <mc:AlternateContent xmlns:mc="http://schemas.openxmlformats.org/markup-compatibility/2006" xmlns:p14="http://schemas.microsoft.com/office/powerpoint/2010/main">
    <mc:Choice Requires="p14">
      <p:transition spd="slow" p14:dur="2000" advTm="87776"/>
    </mc:Choice>
    <mc:Fallback xmlns="">
      <p:transition spd="slow" advTm="87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2A7287-D3B8-96A4-C541-BFB05A7B3BE1}"/>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72998CB0-2A33-D0CA-5235-56CCA9D35156}"/>
              </a:ext>
            </a:extLst>
          </p:cNvPr>
          <p:cNvSpPr>
            <a:spLocks noGrp="1"/>
          </p:cNvSpPr>
          <p:nvPr>
            <p:ph idx="1"/>
          </p:nvPr>
        </p:nvSpPr>
        <p:spPr/>
        <p:txBody>
          <a:bodyPr>
            <a:normAutofit fontScale="40000" lnSpcReduction="20000"/>
          </a:bodyPr>
          <a:lstStyle/>
          <a:p>
            <a:r>
              <a:rPr lang="en-US" dirty="0">
                <a:effectLst/>
              </a:rPr>
              <a:t>American College of Obstetricians and Gynecologists (ACOG). </a:t>
            </a:r>
            <a:r>
              <a:rPr lang="en-US" dirty="0"/>
              <a:t>(n.d.). Abnormal uterine bleeding. https://</a:t>
            </a:r>
            <a:r>
              <a:rPr lang="en-US" dirty="0" err="1"/>
              <a:t>www.acog.org</a:t>
            </a:r>
            <a:r>
              <a:rPr lang="en-US" dirty="0"/>
              <a:t>/</a:t>
            </a:r>
            <a:r>
              <a:rPr lang="en-US" dirty="0" err="1"/>
              <a:t>womens</a:t>
            </a:r>
            <a:r>
              <a:rPr lang="en-US" dirty="0"/>
              <a:t>-health/</a:t>
            </a:r>
            <a:r>
              <a:rPr lang="en-US" dirty="0" err="1"/>
              <a:t>faqs</a:t>
            </a:r>
            <a:r>
              <a:rPr lang="en-US" dirty="0"/>
              <a:t>/abnormal-uterine-bleeding</a:t>
            </a:r>
            <a:endParaRPr lang="en-US" dirty="0">
              <a:effectLst/>
            </a:endParaRPr>
          </a:p>
          <a:p>
            <a:r>
              <a:rPr lang="en-US" dirty="0">
                <a:effectLst/>
              </a:rPr>
              <a:t>American College of Obstetricians and Gynecologists (ACOG). (2024). Management of acute abnormal uterine bleeding in nonpregnant reproductive-aged women. https://</a:t>
            </a:r>
            <a:r>
              <a:rPr lang="en-US" dirty="0" err="1">
                <a:effectLst/>
              </a:rPr>
              <a:t>www.acog.org</a:t>
            </a:r>
            <a:r>
              <a:rPr lang="en-US" dirty="0">
                <a:effectLst/>
              </a:rPr>
              <a:t>/clinical/clinical-guidance/committee-opinion/articles/2013/04/management-of-acute-abnormal-uterine-bleeding-in-nonpregnant-reproductive-aged-women#:~:text=Medical%20management%20should%20be%20the,oral%20progestins%2C%20and%20tranexamic%20acid.</a:t>
            </a:r>
          </a:p>
          <a:p>
            <a:r>
              <a:rPr lang="en-US" dirty="0">
                <a:effectLst/>
              </a:rPr>
              <a:t>Casanova, R., </a:t>
            </a:r>
            <a:r>
              <a:rPr lang="en-US" dirty="0" err="1">
                <a:effectLst/>
              </a:rPr>
              <a:t>Guang</a:t>
            </a:r>
            <a:r>
              <a:rPr lang="en-US" dirty="0">
                <a:effectLst/>
              </a:rPr>
              <a:t>, A., </a:t>
            </a:r>
            <a:r>
              <a:rPr lang="en-US" dirty="0" err="1">
                <a:effectLst/>
              </a:rPr>
              <a:t>Goepfert</a:t>
            </a:r>
            <a:r>
              <a:rPr lang="en-US" dirty="0">
                <a:effectLst/>
              </a:rPr>
              <a:t>, A. R., </a:t>
            </a:r>
            <a:r>
              <a:rPr lang="en-US" dirty="0" err="1">
                <a:effectLst/>
              </a:rPr>
              <a:t>Hueppchen</a:t>
            </a:r>
            <a:r>
              <a:rPr lang="en-US" dirty="0">
                <a:effectLst/>
              </a:rPr>
              <a:t>, N. A., Weiss, P. M., Ling, F. W., P., H. W. N., Lube, D. W., &amp; Smith, R. P. (2019). </a:t>
            </a:r>
            <a:r>
              <a:rPr lang="en-US" i="1" dirty="0">
                <a:effectLst/>
              </a:rPr>
              <a:t>Beckmann and Ling Obstetrics and Gynecology </a:t>
            </a:r>
            <a:r>
              <a:rPr lang="en-US" dirty="0">
                <a:effectLst/>
              </a:rPr>
              <a:t>(8th ed.). Wolters Kluwer. </a:t>
            </a:r>
            <a:endParaRPr lang="en-US" b="0" i="0" dirty="0">
              <a:solidFill>
                <a:srgbClr val="2D3B45"/>
              </a:solidFill>
              <a:effectLst/>
              <a:latin typeface="Lato Extended"/>
            </a:endParaRPr>
          </a:p>
          <a:p>
            <a:r>
              <a:rPr lang="en-US" b="0" i="0" dirty="0">
                <a:solidFill>
                  <a:srgbClr val="2D3B45"/>
                </a:solidFill>
                <a:effectLst/>
              </a:rPr>
              <a:t>Davis, E. &amp; </a:t>
            </a:r>
            <a:r>
              <a:rPr lang="en-US" b="0" i="0" dirty="0" err="1">
                <a:solidFill>
                  <a:srgbClr val="2D3B45"/>
                </a:solidFill>
                <a:effectLst/>
              </a:rPr>
              <a:t>Sparzak</a:t>
            </a:r>
            <a:r>
              <a:rPr lang="en-US" b="0" i="0" dirty="0">
                <a:solidFill>
                  <a:srgbClr val="2D3B45"/>
                </a:solidFill>
                <a:effectLst/>
              </a:rPr>
              <a:t>, P. (2023). Abnormal uterine bleeding. National Library of Medicine. https://</a:t>
            </a:r>
            <a:r>
              <a:rPr lang="en-US" b="0" i="0" dirty="0" err="1">
                <a:solidFill>
                  <a:srgbClr val="2D3B45"/>
                </a:solidFill>
                <a:effectLst/>
              </a:rPr>
              <a:t>www.ncbi.nlm.nih.gov</a:t>
            </a:r>
            <a:r>
              <a:rPr lang="en-US" b="0" i="0" dirty="0">
                <a:solidFill>
                  <a:srgbClr val="2D3B45"/>
                </a:solidFill>
                <a:effectLst/>
              </a:rPr>
              <a:t>/books/NBK532913/</a:t>
            </a:r>
          </a:p>
          <a:p>
            <a:r>
              <a:rPr lang="en-US" b="0" i="0" dirty="0" err="1">
                <a:solidFill>
                  <a:srgbClr val="2D3B45"/>
                </a:solidFill>
                <a:effectLst/>
              </a:rPr>
              <a:t>Dehn</a:t>
            </a:r>
            <a:r>
              <a:rPr lang="en-US" b="0" i="0" dirty="0">
                <a:solidFill>
                  <a:srgbClr val="2D3B45"/>
                </a:solidFill>
                <a:effectLst/>
              </a:rPr>
              <a:t>, B. (2019). Abnormal uterine bleeding in reproductive-aged women utilizing the PALM-COEIN system. Women’s Healthcare. https://</a:t>
            </a:r>
            <a:r>
              <a:rPr lang="en-US" b="0" i="0" dirty="0" err="1">
                <a:solidFill>
                  <a:srgbClr val="2D3B45"/>
                </a:solidFill>
                <a:effectLst/>
              </a:rPr>
              <a:t>www.npwomenshealthcare.com</a:t>
            </a:r>
            <a:r>
              <a:rPr lang="en-US" b="0" i="0" dirty="0">
                <a:solidFill>
                  <a:srgbClr val="2D3B45"/>
                </a:solidFill>
                <a:effectLst/>
              </a:rPr>
              <a:t>/abnormal-uterine-bleeding-in-reproductive-aged-women-utilizing-the-palm-coein-system/</a:t>
            </a:r>
          </a:p>
          <a:p>
            <a:r>
              <a:rPr lang="en-US" b="0" i="0" dirty="0">
                <a:solidFill>
                  <a:srgbClr val="2D3B45"/>
                </a:solidFill>
                <a:effectLst/>
              </a:rPr>
              <a:t>Domino, F., Baldor, R., Barry, K., Golding, J., Stephens, M. (2023). The 5-minute clinical consult 2023 (31</a:t>
            </a:r>
            <a:r>
              <a:rPr lang="en-US" b="0" i="0" baseline="30000" dirty="0">
                <a:solidFill>
                  <a:srgbClr val="2D3B45"/>
                </a:solidFill>
                <a:effectLst/>
              </a:rPr>
              <a:t>st</a:t>
            </a:r>
            <a:r>
              <a:rPr lang="en-US" b="0" i="0" dirty="0">
                <a:solidFill>
                  <a:srgbClr val="2D3B45"/>
                </a:solidFill>
                <a:effectLst/>
              </a:rPr>
              <a:t> edition). Wolters Kluwer</a:t>
            </a:r>
          </a:p>
          <a:p>
            <a:r>
              <a:rPr lang="en-US" b="0" i="0" dirty="0">
                <a:solidFill>
                  <a:srgbClr val="2D3B45"/>
                </a:solidFill>
                <a:effectLst/>
              </a:rPr>
              <a:t>FACTS (n.d.). The female cycle as the fifth vital sign. </a:t>
            </a:r>
            <a:r>
              <a:rPr lang="en-US" b="0" i="1" dirty="0">
                <a:solidFill>
                  <a:srgbClr val="2D3B45"/>
                </a:solidFill>
                <a:effectLst/>
              </a:rPr>
              <a:t>FACTS about Fertility. </a:t>
            </a:r>
            <a:r>
              <a:rPr lang="en-US" b="0" i="0" dirty="0">
                <a:solidFill>
                  <a:srgbClr val="2D3B45"/>
                </a:solidFill>
                <a:effectLst/>
              </a:rPr>
              <a:t>[Video]. Retrieved January 17, 2024, from </a:t>
            </a:r>
            <a:r>
              <a:rPr lang="en-US" b="0" i="0" u="sng" dirty="0">
                <a:effectLst/>
                <a:hlinkClick r:id="rId5"/>
              </a:rPr>
              <a:t>https://www.factsaboutfertility.org/topic/the-female-cycle-as-the-fifth-vital-sign-umary/</a:t>
            </a:r>
            <a:endParaRPr lang="en-US" b="0" i="0" u="sng" dirty="0">
              <a:effectLst/>
            </a:endParaRPr>
          </a:p>
          <a:p>
            <a:r>
              <a:rPr lang="en-US" dirty="0" err="1"/>
              <a:t>Fehring</a:t>
            </a:r>
            <a:r>
              <a:rPr lang="en-US" dirty="0"/>
              <a:t>, R., Schneider, M. &amp; Barron, M. L. (2023). Living with fertility: the Marquette method of </a:t>
            </a:r>
            <a:r>
              <a:rPr lang="en-US" dirty="0" err="1"/>
              <a:t>nfp</a:t>
            </a:r>
            <a:r>
              <a:rPr lang="en-US" dirty="0"/>
              <a:t>. Marquette University Institute for Natural Family Planning. </a:t>
            </a:r>
            <a:endParaRPr lang="en-US" b="0" i="0" dirty="0">
              <a:effectLst/>
            </a:endParaRPr>
          </a:p>
          <a:p>
            <a:r>
              <a:rPr lang="en-US" b="0" i="0" dirty="0">
                <a:effectLst/>
              </a:rPr>
              <a:t>Jain, V., </a:t>
            </a:r>
            <a:r>
              <a:rPr lang="en-US" b="0" i="0" dirty="0" err="1">
                <a:effectLst/>
              </a:rPr>
              <a:t>Chodankar</a:t>
            </a:r>
            <a:r>
              <a:rPr lang="en-US" b="0" i="0" dirty="0">
                <a:effectLst/>
              </a:rPr>
              <a:t>, R. R., </a:t>
            </a:r>
            <a:r>
              <a:rPr lang="en-US" b="0" i="0" dirty="0" err="1">
                <a:effectLst/>
              </a:rPr>
              <a:t>Maybin</a:t>
            </a:r>
            <a:r>
              <a:rPr lang="en-US" b="0" i="0" dirty="0">
                <a:effectLst/>
              </a:rPr>
              <a:t>, J. A., &amp; Critchley, H. O. D. (2022). Uterine bleeding: how understanding endometrial physiology underpins menstrual health. </a:t>
            </a:r>
            <a:r>
              <a:rPr lang="en-US" b="0" i="1" dirty="0">
                <a:effectLst/>
              </a:rPr>
              <a:t>Nature Reviews. Endocrinology</a:t>
            </a:r>
            <a:r>
              <a:rPr lang="en-US" b="0" i="0" dirty="0">
                <a:effectLst/>
              </a:rPr>
              <a:t>, </a:t>
            </a:r>
            <a:r>
              <a:rPr lang="en-US" b="0" i="1" dirty="0">
                <a:effectLst/>
              </a:rPr>
              <a:t>18</a:t>
            </a:r>
            <a:r>
              <a:rPr lang="en-US" b="0" i="0" dirty="0">
                <a:effectLst/>
              </a:rPr>
              <a:t>(5), 290–308. </a:t>
            </a:r>
            <a:r>
              <a:rPr lang="en-US" b="0" i="0" dirty="0">
                <a:effectLst/>
                <a:hlinkClick r:id="rId6"/>
              </a:rPr>
              <a:t>https://doi-org.ezproxy.umary.edu/10.1038/s41574-021-00629-4</a:t>
            </a:r>
            <a:endParaRPr lang="en-US" b="0" i="0" dirty="0">
              <a:effectLst/>
            </a:endParaRPr>
          </a:p>
          <a:p>
            <a:r>
              <a:rPr lang="en-US" dirty="0" err="1"/>
              <a:t>Kaunitz</a:t>
            </a:r>
            <a:r>
              <a:rPr lang="en-US" dirty="0"/>
              <a:t>, A. (2024a). Abnormal uterine bleeding in nonpregnant reproductive-age patients: terminology, evaluation, and approach to diagnosis. UpToDate. https://</a:t>
            </a:r>
            <a:r>
              <a:rPr lang="en-US" dirty="0" err="1"/>
              <a:t>www.uptodate.com</a:t>
            </a:r>
            <a:r>
              <a:rPr lang="en-US" dirty="0"/>
              <a:t>/contents/abnormal-uterine-bleeding-in-nonpregnant-reproductive-age-patients-terminology-evaluation-and-approach-to-diagnosis?search=abnormal%20uterine%20bleeding&amp;source=</a:t>
            </a:r>
            <a:r>
              <a:rPr lang="en-US" dirty="0" err="1"/>
              <a:t>search_result&amp;selectedTitle</a:t>
            </a:r>
            <a:r>
              <a:rPr lang="en-US" dirty="0"/>
              <a:t>=1~150&amp;usage_type=</a:t>
            </a:r>
            <a:r>
              <a:rPr lang="en-US" dirty="0" err="1"/>
              <a:t>default&amp;display_rank</a:t>
            </a:r>
            <a:r>
              <a:rPr lang="en-US" dirty="0"/>
              <a:t>=1</a:t>
            </a:r>
          </a:p>
          <a:p>
            <a:r>
              <a:rPr lang="en-US" dirty="0" err="1"/>
              <a:t>Kaunitz</a:t>
            </a:r>
            <a:r>
              <a:rPr lang="en-US" dirty="0"/>
              <a:t>, A. (2024b). Abnormal uterine bleeding in nonpregnant reproductive-age patients: management. UpToDate. https://</a:t>
            </a:r>
            <a:r>
              <a:rPr lang="en-US" dirty="0" err="1"/>
              <a:t>www.uptodate.com</a:t>
            </a:r>
            <a:r>
              <a:rPr lang="en-US" dirty="0"/>
              <a:t>/contents/abnormal-uterine-bleeding-in-nonpregnant-reproductive-age-patients-management?search=abnormal%20uterine%20bleeding&amp;source=</a:t>
            </a:r>
            <a:r>
              <a:rPr lang="en-US" dirty="0" err="1"/>
              <a:t>search_result&amp;selectedTitle</a:t>
            </a:r>
            <a:r>
              <a:rPr lang="en-US" dirty="0"/>
              <a:t>=2~150&amp;usage_type=</a:t>
            </a:r>
            <a:r>
              <a:rPr lang="en-US" dirty="0" err="1"/>
              <a:t>default&amp;display_rank</a:t>
            </a:r>
            <a:r>
              <a:rPr lang="en-US" dirty="0"/>
              <a:t>=2</a:t>
            </a:r>
          </a:p>
        </p:txBody>
      </p:sp>
      <p:pic>
        <p:nvPicPr>
          <p:cNvPr id="5" name="Audio 4">
            <a:extLst>
              <a:ext uri="{FF2B5EF4-FFF2-40B4-BE49-F238E27FC236}">
                <a16:creationId xmlns:a16="http://schemas.microsoft.com/office/drawing/2014/main" id="{AD87D447-A8AB-AC82-7C44-EADC388F582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24236451"/>
      </p:ext>
    </p:extLst>
  </p:cSld>
  <p:clrMapOvr>
    <a:masterClrMapping/>
  </p:clrMapOvr>
  <mc:AlternateContent xmlns:mc="http://schemas.openxmlformats.org/markup-compatibility/2006" xmlns:p14="http://schemas.microsoft.com/office/powerpoint/2010/main">
    <mc:Choice Requires="p14">
      <p:transition spd="slow" p14:dur="2000" advTm="2447"/>
    </mc:Choice>
    <mc:Fallback xmlns="">
      <p:transition spd="slow" advTm="24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3ECBE1F1-D69B-4AFA-ABD5-8E41720EF6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esk with stethoscope and computer keyboard">
            <a:extLst>
              <a:ext uri="{FF2B5EF4-FFF2-40B4-BE49-F238E27FC236}">
                <a16:creationId xmlns:a16="http://schemas.microsoft.com/office/drawing/2014/main" id="{544274FD-5DB3-2DAF-3310-F0BAF5162F55}"/>
              </a:ext>
            </a:extLst>
          </p:cNvPr>
          <p:cNvPicPr>
            <a:picLocks noChangeAspect="1"/>
          </p:cNvPicPr>
          <p:nvPr/>
        </p:nvPicPr>
        <p:blipFill rotWithShape="1">
          <a:blip r:embed="rId5"/>
          <a:srcRect l="47342" r="-2" b="-2"/>
          <a:stretch/>
        </p:blipFill>
        <p:spPr>
          <a:xfrm>
            <a:off x="-1" y="-2"/>
            <a:ext cx="5410198" cy="6858002"/>
          </a:xfrm>
          <a:prstGeom prst="rect">
            <a:avLst/>
          </a:prstGeom>
        </p:spPr>
      </p:pic>
      <p:sp useBgFill="1">
        <p:nvSpPr>
          <p:cNvPr id="11" name="Rectangle 10">
            <a:extLst>
              <a:ext uri="{FF2B5EF4-FFF2-40B4-BE49-F238E27FC236}">
                <a16:creationId xmlns:a16="http://schemas.microsoft.com/office/drawing/2014/main" id="{603A6265-E10C-4B85-9C20-E75FCAF9CC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0197" y="-1"/>
            <a:ext cx="6781802" cy="2286000"/>
          </a:xfrm>
          <a:prstGeom prst="rect">
            <a:avLst/>
          </a:prstGeom>
          <a:ln>
            <a:noFill/>
          </a:ln>
          <a:effectLst>
            <a:outerShdw blurRad="355600" dist="152400" sx="95000" sy="95000" algn="t" rotWithShape="0">
              <a:srgbClr val="000000">
                <a:alpha val="2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481962-8516-8D94-F9EF-3A96177C2A4A}"/>
              </a:ext>
            </a:extLst>
          </p:cNvPr>
          <p:cNvSpPr>
            <a:spLocks noGrp="1"/>
          </p:cNvSpPr>
          <p:nvPr>
            <p:ph type="title"/>
          </p:nvPr>
        </p:nvSpPr>
        <p:spPr>
          <a:xfrm>
            <a:off x="6115317" y="405685"/>
            <a:ext cx="5464968" cy="1559301"/>
          </a:xfrm>
        </p:spPr>
        <p:txBody>
          <a:bodyPr>
            <a:normAutofit/>
          </a:bodyPr>
          <a:lstStyle/>
          <a:p>
            <a:r>
              <a:rPr lang="en-US" sz="4000"/>
              <a:t>Objectives</a:t>
            </a:r>
          </a:p>
        </p:txBody>
      </p:sp>
      <p:sp>
        <p:nvSpPr>
          <p:cNvPr id="3" name="Content Placeholder 2">
            <a:extLst>
              <a:ext uri="{FF2B5EF4-FFF2-40B4-BE49-F238E27FC236}">
                <a16:creationId xmlns:a16="http://schemas.microsoft.com/office/drawing/2014/main" id="{6957D0C4-5FDF-C425-7469-AF6C79F5FDAF}"/>
              </a:ext>
            </a:extLst>
          </p:cNvPr>
          <p:cNvSpPr>
            <a:spLocks noGrp="1"/>
          </p:cNvSpPr>
          <p:nvPr>
            <p:ph idx="1"/>
          </p:nvPr>
        </p:nvSpPr>
        <p:spPr>
          <a:xfrm>
            <a:off x="6115317" y="2743200"/>
            <a:ext cx="5247340" cy="3496878"/>
          </a:xfrm>
        </p:spPr>
        <p:txBody>
          <a:bodyPr anchor="ctr">
            <a:normAutofit/>
          </a:bodyPr>
          <a:lstStyle/>
          <a:p>
            <a:r>
              <a:rPr lang="en-US" sz="2000"/>
              <a:t>Brief pathophysiology of abnormal uterine bleeding</a:t>
            </a:r>
          </a:p>
          <a:p>
            <a:r>
              <a:rPr lang="en-US" sz="2000"/>
              <a:t>Common presentation and differential diagnoses</a:t>
            </a:r>
          </a:p>
          <a:p>
            <a:r>
              <a:rPr lang="en-US" sz="2000"/>
              <a:t>Red flags</a:t>
            </a:r>
          </a:p>
          <a:p>
            <a:r>
              <a:rPr lang="en-US" sz="2000"/>
              <a:t>Important points in the H&amp;P</a:t>
            </a:r>
          </a:p>
          <a:p>
            <a:r>
              <a:rPr lang="en-US" sz="2000"/>
              <a:t>Management</a:t>
            </a:r>
          </a:p>
        </p:txBody>
      </p:sp>
      <p:pic>
        <p:nvPicPr>
          <p:cNvPr id="6" name="Audio 5">
            <a:extLst>
              <a:ext uri="{FF2B5EF4-FFF2-40B4-BE49-F238E27FC236}">
                <a16:creationId xmlns:a16="http://schemas.microsoft.com/office/drawing/2014/main" id="{982282B5-AFDD-0E11-0210-F03C1325E9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75932605"/>
      </p:ext>
    </p:extLst>
  </p:cSld>
  <p:clrMapOvr>
    <a:masterClrMapping/>
  </p:clrMapOvr>
  <mc:AlternateContent xmlns:mc="http://schemas.openxmlformats.org/markup-compatibility/2006" xmlns:p14="http://schemas.microsoft.com/office/powerpoint/2010/main">
    <mc:Choice Requires="p14">
      <p:transition spd="slow" p14:dur="2000" advTm="14474"/>
    </mc:Choice>
    <mc:Fallback xmlns="">
      <p:transition spd="slow" advTm="144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7442B8-A047-101F-3761-CFB7E0AC89C0}"/>
              </a:ext>
            </a:extLst>
          </p:cNvPr>
          <p:cNvSpPr>
            <a:spLocks noGrp="1"/>
          </p:cNvSpPr>
          <p:nvPr>
            <p:ph type="title"/>
          </p:nvPr>
        </p:nvSpPr>
        <p:spPr>
          <a:xfrm>
            <a:off x="838200" y="365125"/>
            <a:ext cx="10515600" cy="1306443"/>
          </a:xfrm>
        </p:spPr>
        <p:txBody>
          <a:bodyPr>
            <a:normAutofit/>
          </a:bodyPr>
          <a:lstStyle/>
          <a:p>
            <a:r>
              <a:rPr lang="en-US" sz="4000"/>
              <a:t>Pathophysiology AUB</a:t>
            </a:r>
          </a:p>
        </p:txBody>
      </p:sp>
      <p:sp>
        <p:nvSpPr>
          <p:cNvPr id="3" name="Content Placeholder 2">
            <a:extLst>
              <a:ext uri="{FF2B5EF4-FFF2-40B4-BE49-F238E27FC236}">
                <a16:creationId xmlns:a16="http://schemas.microsoft.com/office/drawing/2014/main" id="{732BDADB-2CCE-5045-B15C-EF05926B17E8}"/>
              </a:ext>
            </a:extLst>
          </p:cNvPr>
          <p:cNvSpPr>
            <a:spLocks noGrp="1"/>
          </p:cNvSpPr>
          <p:nvPr>
            <p:ph idx="1"/>
          </p:nvPr>
        </p:nvSpPr>
        <p:spPr>
          <a:xfrm>
            <a:off x="838200" y="1825625"/>
            <a:ext cx="4152774" cy="4303464"/>
          </a:xfrm>
        </p:spPr>
        <p:txBody>
          <a:bodyPr>
            <a:normAutofit fontScale="92500" lnSpcReduction="10000"/>
          </a:bodyPr>
          <a:lstStyle/>
          <a:p>
            <a:r>
              <a:rPr lang="en-US" sz="1400" dirty="0"/>
              <a:t>Progesterone levels fall at the end of the menstrual cycle causing an enzymatic breakdown of the </a:t>
            </a:r>
            <a:r>
              <a:rPr lang="en-US" sz="1400" dirty="0" err="1"/>
              <a:t>functionalis</a:t>
            </a:r>
            <a:r>
              <a:rPr lang="en-US" sz="1400" dirty="0"/>
              <a:t> layer of the endometrium.</a:t>
            </a:r>
          </a:p>
          <a:p>
            <a:r>
              <a:rPr lang="en-US" sz="1400" dirty="0"/>
              <a:t>This breakdown is what causes blood loss and sloughing= menstruation</a:t>
            </a:r>
          </a:p>
          <a:p>
            <a:r>
              <a:rPr lang="en-US" sz="1400" dirty="0"/>
              <a:t>Platelets, thrombin, and vasoconstriction of the arteries in the endometrium have an effect of blood loss</a:t>
            </a:r>
          </a:p>
          <a:p>
            <a:pPr marL="0" indent="0">
              <a:buNone/>
            </a:pPr>
            <a:r>
              <a:rPr lang="en-US" sz="1400" dirty="0"/>
              <a:t>What can cause AUB:</a:t>
            </a:r>
          </a:p>
          <a:p>
            <a:pPr marL="0" indent="0">
              <a:buNone/>
            </a:pPr>
            <a:r>
              <a:rPr lang="en-US" sz="1400" dirty="0"/>
              <a:t>1. Structure deficits in the uterus: leiomyoma, polyps, adenomyosis, malignancy, trauma, or hyperplasia</a:t>
            </a:r>
          </a:p>
          <a:p>
            <a:pPr marL="0" indent="0">
              <a:buNone/>
            </a:pPr>
            <a:r>
              <a:rPr lang="en-US" sz="1400" dirty="0"/>
              <a:t>2. Problems with clothing pathways (Willebrand disease)</a:t>
            </a:r>
          </a:p>
          <a:p>
            <a:pPr marL="0" indent="0">
              <a:buNone/>
            </a:pPr>
            <a:r>
              <a:rPr lang="en-US" sz="1400" dirty="0"/>
              <a:t>3. Disruption in the hypothalamic-pituitary-ovarian axis (ovulatory or endocrine disorders </a:t>
            </a:r>
            <a:r>
              <a:rPr lang="en-US" sz="1400" dirty="0" err="1"/>
              <a:t>ie:thyroid</a:t>
            </a:r>
            <a:r>
              <a:rPr lang="en-US" sz="1400" dirty="0"/>
              <a:t> or PCOS) (Davis &amp; </a:t>
            </a:r>
            <a:r>
              <a:rPr lang="en-US" sz="1400" dirty="0" err="1"/>
              <a:t>Sparzak</a:t>
            </a:r>
            <a:r>
              <a:rPr lang="en-US" sz="1400" dirty="0"/>
              <a:t>, 2023)</a:t>
            </a:r>
          </a:p>
          <a:p>
            <a:pPr marL="0" indent="0">
              <a:buNone/>
            </a:pPr>
            <a:r>
              <a:rPr lang="en-US" sz="1400" dirty="0"/>
              <a:t>4. Medications like hormonal contraception and tamoxifen citrate, as well as intrauterine devices</a:t>
            </a:r>
          </a:p>
          <a:p>
            <a:pPr marL="0" indent="0">
              <a:buNone/>
            </a:pPr>
            <a:r>
              <a:rPr lang="en-US" sz="1400" dirty="0"/>
              <a:t>5. Infection</a:t>
            </a:r>
          </a:p>
        </p:txBody>
      </p:sp>
      <p:pic>
        <p:nvPicPr>
          <p:cNvPr id="5" name="Picture 4" descr="Diagram of a diagram of a body&#10;&#10;Description automatically generated">
            <a:extLst>
              <a:ext uri="{FF2B5EF4-FFF2-40B4-BE49-F238E27FC236}">
                <a16:creationId xmlns:a16="http://schemas.microsoft.com/office/drawing/2014/main" id="{C7A2EEBE-36DA-69C7-DCC9-263177A999F8}"/>
              </a:ext>
            </a:extLst>
          </p:cNvPr>
          <p:cNvPicPr>
            <a:picLocks noChangeAspect="1"/>
          </p:cNvPicPr>
          <p:nvPr/>
        </p:nvPicPr>
        <p:blipFill rotWithShape="1">
          <a:blip r:embed="rId5"/>
          <a:srcRect r="6894" b="1"/>
          <a:stretch/>
        </p:blipFill>
        <p:spPr>
          <a:xfrm>
            <a:off x="5183500" y="1904282"/>
            <a:ext cx="6170299" cy="4224808"/>
          </a:xfrm>
          <a:prstGeom prst="rect">
            <a:avLst/>
          </a:prstGeom>
        </p:spPr>
      </p:pic>
      <p:pic>
        <p:nvPicPr>
          <p:cNvPr id="7" name="Audio 6">
            <a:extLst>
              <a:ext uri="{FF2B5EF4-FFF2-40B4-BE49-F238E27FC236}">
                <a16:creationId xmlns:a16="http://schemas.microsoft.com/office/drawing/2014/main" id="{15EDE793-57C7-8F04-FDCB-B0CA3D747AA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25460412"/>
      </p:ext>
    </p:extLst>
  </p:cSld>
  <p:clrMapOvr>
    <a:masterClrMapping/>
  </p:clrMapOvr>
  <mc:AlternateContent xmlns:mc="http://schemas.openxmlformats.org/markup-compatibility/2006" xmlns:p14="http://schemas.microsoft.com/office/powerpoint/2010/main">
    <mc:Choice Requires="p14">
      <p:transition spd="slow" p14:dur="2000" advTm="141866"/>
    </mc:Choice>
    <mc:Fallback xmlns="">
      <p:transition spd="slow" advTm="1418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12" name="Rectangle 11">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561E973-7BFD-C306-6851-8E9DEEA034C0}"/>
              </a:ext>
            </a:extLst>
          </p:cNvPr>
          <p:cNvSpPr>
            <a:spLocks noGrp="1"/>
          </p:cNvSpPr>
          <p:nvPr>
            <p:ph type="title"/>
          </p:nvPr>
        </p:nvSpPr>
        <p:spPr>
          <a:xfrm>
            <a:off x="761803" y="350196"/>
            <a:ext cx="4646904" cy="1624520"/>
          </a:xfrm>
        </p:spPr>
        <p:txBody>
          <a:bodyPr anchor="ctr">
            <a:normAutofit/>
          </a:bodyPr>
          <a:lstStyle/>
          <a:p>
            <a:r>
              <a:rPr lang="en-US" sz="3700"/>
              <a:t>What we see as a most common presentation</a:t>
            </a:r>
          </a:p>
        </p:txBody>
      </p:sp>
      <p:sp>
        <p:nvSpPr>
          <p:cNvPr id="3" name="Content Placeholder 2">
            <a:extLst>
              <a:ext uri="{FF2B5EF4-FFF2-40B4-BE49-F238E27FC236}">
                <a16:creationId xmlns:a16="http://schemas.microsoft.com/office/drawing/2014/main" id="{AE919CC2-2F09-D9CD-EA2A-8D535DA1927A}"/>
              </a:ext>
            </a:extLst>
          </p:cNvPr>
          <p:cNvSpPr>
            <a:spLocks noGrp="1"/>
          </p:cNvSpPr>
          <p:nvPr>
            <p:ph idx="1"/>
          </p:nvPr>
        </p:nvSpPr>
        <p:spPr>
          <a:xfrm>
            <a:off x="761802" y="2743200"/>
            <a:ext cx="4646905" cy="3613149"/>
          </a:xfrm>
        </p:spPr>
        <p:txBody>
          <a:bodyPr anchor="ctr">
            <a:normAutofit/>
          </a:bodyPr>
          <a:lstStyle/>
          <a:p>
            <a:r>
              <a:rPr lang="en-US" sz="1600"/>
              <a:t>Heavy menstrual bleeding is the most frequently seen presentation, however, still underreported. </a:t>
            </a:r>
          </a:p>
          <a:p>
            <a:r>
              <a:rPr lang="en-US" sz="1600"/>
              <a:t>Around 50 percent of the women who have abnormal uterine bleeding are anemic- which often presents with fatigue, decreased exercise capacity, headaches, and impaired cognition. </a:t>
            </a:r>
          </a:p>
          <a:p>
            <a:r>
              <a:rPr lang="en-US" sz="1600"/>
              <a:t>Common structural causes that lead to abnormal uterine bleeding include submucosal fibroids and endometrial polyps</a:t>
            </a:r>
          </a:p>
          <a:p>
            <a:pPr marL="0" indent="0">
              <a:buNone/>
            </a:pPr>
            <a:endParaRPr lang="en-US" sz="1600"/>
          </a:p>
          <a:p>
            <a:pPr marL="0" indent="0">
              <a:buNone/>
            </a:pPr>
            <a:r>
              <a:rPr lang="en-US" sz="1600"/>
              <a:t>It is important for us to ASK about bleeding and concerns. The menstrual cycle is considered to be the 5</a:t>
            </a:r>
            <a:r>
              <a:rPr lang="en-US" sz="1600" baseline="30000"/>
              <a:t>th</a:t>
            </a:r>
            <a:r>
              <a:rPr lang="en-US" sz="1600"/>
              <a:t> vital sign. </a:t>
            </a:r>
          </a:p>
          <a:p>
            <a:pPr marL="0" indent="0">
              <a:buNone/>
            </a:pPr>
            <a:endParaRPr lang="en-US" sz="1600"/>
          </a:p>
        </p:txBody>
      </p:sp>
      <p:pic>
        <p:nvPicPr>
          <p:cNvPr id="5" name="Picture 4" descr="A close-up of a uterus&#10;&#10;Description automatically generated">
            <a:extLst>
              <a:ext uri="{FF2B5EF4-FFF2-40B4-BE49-F238E27FC236}">
                <a16:creationId xmlns:a16="http://schemas.microsoft.com/office/drawing/2014/main" id="{B8B4BA6A-9367-C0F6-983D-B8CC931C3D6D}"/>
              </a:ext>
            </a:extLst>
          </p:cNvPr>
          <p:cNvPicPr>
            <a:picLocks noChangeAspect="1"/>
          </p:cNvPicPr>
          <p:nvPr/>
        </p:nvPicPr>
        <p:blipFill rotWithShape="1">
          <a:blip r:embed="rId5"/>
          <a:srcRect l="23049" r="26895"/>
          <a:stretch/>
        </p:blipFill>
        <p:spPr>
          <a:xfrm>
            <a:off x="6096000" y="1"/>
            <a:ext cx="6102825" cy="6858000"/>
          </a:xfrm>
          <a:prstGeom prst="rect">
            <a:avLst/>
          </a:prstGeom>
        </p:spPr>
      </p:pic>
      <p:pic>
        <p:nvPicPr>
          <p:cNvPr id="7" name="Audio 6">
            <a:extLst>
              <a:ext uri="{FF2B5EF4-FFF2-40B4-BE49-F238E27FC236}">
                <a16:creationId xmlns:a16="http://schemas.microsoft.com/office/drawing/2014/main" id="{E284DBD4-601E-BCE5-DE26-975D27FDA56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96107050"/>
      </p:ext>
    </p:extLst>
  </p:cSld>
  <p:clrMapOvr>
    <a:masterClrMapping/>
  </p:clrMapOvr>
  <mc:AlternateContent xmlns:mc="http://schemas.openxmlformats.org/markup-compatibility/2006" xmlns:p14="http://schemas.microsoft.com/office/powerpoint/2010/main">
    <mc:Choice Requires="p14">
      <p:transition spd="slow" p14:dur="2000" advTm="73194"/>
    </mc:Choice>
    <mc:Fallback xmlns="">
      <p:transition spd="slow" advTm="731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14965-C668-9BBB-B2E6-EEB11D5B06E3}"/>
              </a:ext>
            </a:extLst>
          </p:cNvPr>
          <p:cNvSpPr>
            <a:spLocks noGrp="1"/>
          </p:cNvSpPr>
          <p:nvPr>
            <p:ph type="title"/>
          </p:nvPr>
        </p:nvSpPr>
        <p:spPr/>
        <p:txBody>
          <a:bodyPr/>
          <a:lstStyle/>
          <a:p>
            <a:r>
              <a:rPr lang="en-US" dirty="0"/>
              <a:t>Potential differentials</a:t>
            </a:r>
          </a:p>
        </p:txBody>
      </p:sp>
      <p:graphicFrame>
        <p:nvGraphicFramePr>
          <p:cNvPr id="5" name="Content Placeholder 2">
            <a:extLst>
              <a:ext uri="{FF2B5EF4-FFF2-40B4-BE49-F238E27FC236}">
                <a16:creationId xmlns:a16="http://schemas.microsoft.com/office/drawing/2014/main" id="{89A8DAA8-E27F-DBCD-37D2-439B8872419C}"/>
              </a:ext>
            </a:extLst>
          </p:cNvPr>
          <p:cNvGraphicFramePr>
            <a:graphicFrameLocks noGrp="1"/>
          </p:cNvGraphicFramePr>
          <p:nvPr>
            <p:ph idx="1"/>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Audio 5">
            <a:extLst>
              <a:ext uri="{FF2B5EF4-FFF2-40B4-BE49-F238E27FC236}">
                <a16:creationId xmlns:a16="http://schemas.microsoft.com/office/drawing/2014/main" id="{A4639EB9-6788-A9B6-EC16-90828C73D37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81733993"/>
      </p:ext>
    </p:extLst>
  </p:cSld>
  <p:clrMapOvr>
    <a:masterClrMapping/>
  </p:clrMapOvr>
  <mc:AlternateContent xmlns:mc="http://schemas.openxmlformats.org/markup-compatibility/2006" xmlns:p14="http://schemas.microsoft.com/office/powerpoint/2010/main">
    <mc:Choice Requires="p14">
      <p:transition spd="slow" p14:dur="2000" advTm="34240"/>
    </mc:Choice>
    <mc:Fallback xmlns="">
      <p:transition spd="slow" advTm="34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0376E15-F06F-4A8F-7C94-92A3547B80D7}"/>
              </a:ext>
            </a:extLst>
          </p:cNvPr>
          <p:cNvSpPr>
            <a:spLocks noGrp="1"/>
          </p:cNvSpPr>
          <p:nvPr>
            <p:ph type="title"/>
          </p:nvPr>
        </p:nvSpPr>
        <p:spPr>
          <a:xfrm>
            <a:off x="572493" y="238539"/>
            <a:ext cx="11018520" cy="1434415"/>
          </a:xfrm>
        </p:spPr>
        <p:txBody>
          <a:bodyPr anchor="b">
            <a:normAutofit/>
          </a:bodyPr>
          <a:lstStyle/>
          <a:p>
            <a:r>
              <a:rPr lang="en-US" sz="5400"/>
              <a:t>Red Flags</a:t>
            </a:r>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6E18D27-A444-07E9-EDC2-150D65E5E59C}"/>
              </a:ext>
            </a:extLst>
          </p:cNvPr>
          <p:cNvSpPr>
            <a:spLocks noGrp="1"/>
          </p:cNvSpPr>
          <p:nvPr>
            <p:ph idx="1"/>
          </p:nvPr>
        </p:nvSpPr>
        <p:spPr>
          <a:xfrm>
            <a:off x="572493" y="2071316"/>
            <a:ext cx="6713552" cy="4119172"/>
          </a:xfrm>
        </p:spPr>
        <p:txBody>
          <a:bodyPr anchor="t">
            <a:normAutofit/>
          </a:bodyPr>
          <a:lstStyle/>
          <a:p>
            <a:pPr marL="0" indent="0">
              <a:buNone/>
            </a:pPr>
            <a:r>
              <a:rPr lang="en-US" sz="1700"/>
              <a:t>Significant hemorrhage causing acute anemia/hemodynamic instability</a:t>
            </a:r>
          </a:p>
          <a:p>
            <a:r>
              <a:rPr lang="en-US" sz="1700"/>
              <a:t>Replace volume with crystalloid and blood</a:t>
            </a:r>
          </a:p>
          <a:p>
            <a:r>
              <a:rPr lang="en-US" sz="1700"/>
              <a:t>Pad counts and clot size is helpful assessment to determine and monitor amount of bleeding. </a:t>
            </a:r>
          </a:p>
          <a:p>
            <a:pPr marL="0" indent="0">
              <a:buNone/>
            </a:pPr>
            <a:r>
              <a:rPr lang="en-US" sz="1700"/>
              <a:t>Postmenopausal bleeding that occurs &gt;1 year after last menstrual period: cancer must be ruled out</a:t>
            </a:r>
          </a:p>
          <a:p>
            <a:r>
              <a:rPr lang="en-US" sz="1700"/>
              <a:t>Hysterectomy is often indicated for endometrial cancer if medical therapy fails or if other uterine pathology is found</a:t>
            </a:r>
          </a:p>
          <a:p>
            <a:pPr marL="0" indent="0">
              <a:buNone/>
            </a:pPr>
            <a:r>
              <a:rPr lang="en-US" sz="1700"/>
              <a:t>DVT signs and symptoms</a:t>
            </a:r>
          </a:p>
          <a:p>
            <a:r>
              <a:rPr lang="en-US" sz="1700"/>
              <a:t>Consider DVT prophylaxis if treating AUB with high-dose estrogens (Domino et al., 2023). </a:t>
            </a:r>
          </a:p>
          <a:p>
            <a:pPr marL="0" indent="0">
              <a:buNone/>
            </a:pPr>
            <a:r>
              <a:rPr lang="en-US" sz="1700"/>
              <a:t>Pediatric considerations: foreign bodies, physical or sexual abuse, possible infections or signs of precocious puberty</a:t>
            </a:r>
          </a:p>
          <a:p>
            <a:endParaRPr lang="en-US" sz="1700"/>
          </a:p>
        </p:txBody>
      </p:sp>
      <p:pic>
        <p:nvPicPr>
          <p:cNvPr id="5" name="Picture 4" descr="A group of surgeons in a operating room&#10;&#10;Description automatically generated">
            <a:extLst>
              <a:ext uri="{FF2B5EF4-FFF2-40B4-BE49-F238E27FC236}">
                <a16:creationId xmlns:a16="http://schemas.microsoft.com/office/drawing/2014/main" id="{BEB266F9-2520-4E06-FE03-545B60BE4338}"/>
              </a:ext>
            </a:extLst>
          </p:cNvPr>
          <p:cNvPicPr>
            <a:picLocks noChangeAspect="1"/>
          </p:cNvPicPr>
          <p:nvPr/>
        </p:nvPicPr>
        <p:blipFill rotWithShape="1">
          <a:blip r:embed="rId5"/>
          <a:srcRect r="36266" b="3"/>
          <a:stretch/>
        </p:blipFill>
        <p:spPr>
          <a:xfrm>
            <a:off x="7675658" y="2093976"/>
            <a:ext cx="3941064" cy="4096512"/>
          </a:xfrm>
          <a:prstGeom prst="rect">
            <a:avLst/>
          </a:prstGeom>
        </p:spPr>
      </p:pic>
      <p:pic>
        <p:nvPicPr>
          <p:cNvPr id="7" name="Audio 6">
            <a:extLst>
              <a:ext uri="{FF2B5EF4-FFF2-40B4-BE49-F238E27FC236}">
                <a16:creationId xmlns:a16="http://schemas.microsoft.com/office/drawing/2014/main" id="{2D70278E-EEFA-5074-3115-4C24DC15827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9608608"/>
      </p:ext>
    </p:extLst>
  </p:cSld>
  <p:clrMapOvr>
    <a:masterClrMapping/>
  </p:clrMapOvr>
  <mc:AlternateContent xmlns:mc="http://schemas.openxmlformats.org/markup-compatibility/2006" xmlns:p14="http://schemas.microsoft.com/office/powerpoint/2010/main">
    <mc:Choice Requires="p14">
      <p:transition spd="slow" p14:dur="2000" advTm="52010"/>
    </mc:Choice>
    <mc:Fallback xmlns="">
      <p:transition spd="slow" advTm="520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8269C9-05B5-941D-84A8-EEB9CD30A880}"/>
              </a:ext>
            </a:extLst>
          </p:cNvPr>
          <p:cNvSpPr>
            <a:spLocks noGrp="1"/>
          </p:cNvSpPr>
          <p:nvPr>
            <p:ph type="title"/>
          </p:nvPr>
        </p:nvSpPr>
        <p:spPr>
          <a:xfrm>
            <a:off x="841248" y="548640"/>
            <a:ext cx="3600860" cy="5431536"/>
          </a:xfrm>
        </p:spPr>
        <p:txBody>
          <a:bodyPr>
            <a:normAutofit/>
          </a:bodyPr>
          <a:lstStyle/>
          <a:p>
            <a:r>
              <a:rPr lang="en-US" sz="5400"/>
              <a:t>Immediate actions needed</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5FE8B15-BF08-9F79-400E-49585B9AA9F9}"/>
              </a:ext>
            </a:extLst>
          </p:cNvPr>
          <p:cNvSpPr>
            <a:spLocks noGrp="1"/>
          </p:cNvSpPr>
          <p:nvPr>
            <p:ph idx="1"/>
          </p:nvPr>
        </p:nvSpPr>
        <p:spPr>
          <a:xfrm>
            <a:off x="5126418" y="552091"/>
            <a:ext cx="6224335" cy="5431536"/>
          </a:xfrm>
        </p:spPr>
        <p:txBody>
          <a:bodyPr anchor="ctr">
            <a:normAutofit/>
          </a:bodyPr>
          <a:lstStyle/>
          <a:p>
            <a:pPr marL="0" indent="0">
              <a:buNone/>
            </a:pPr>
            <a:r>
              <a:rPr lang="en-US" sz="2200"/>
              <a:t>Acute abnormal uterine bleeding: </a:t>
            </a:r>
          </a:p>
          <a:p>
            <a:r>
              <a:rPr lang="en-US" sz="2200"/>
              <a:t>First line treatment is intravenous conjugated equine estrogen which stops bleeding withing 8hrs (or PO Premarin q6hrly should control bleeding within 12-24hrs)</a:t>
            </a:r>
          </a:p>
          <a:p>
            <a:r>
              <a:rPr lang="en-US" sz="2200"/>
              <a:t>Tranexamic acid TID</a:t>
            </a:r>
          </a:p>
          <a:p>
            <a:r>
              <a:rPr lang="en-US" sz="2200"/>
              <a:t>Intrauterine tamponade: fill a 26F foley bulb with 30ml saline</a:t>
            </a:r>
          </a:p>
          <a:p>
            <a:r>
              <a:rPr lang="en-US" sz="2200"/>
              <a:t>Uterine artery embolization if bleeding continues with medication therapy</a:t>
            </a:r>
          </a:p>
          <a:p>
            <a:pPr marL="0" indent="0">
              <a:buNone/>
            </a:pPr>
            <a:endParaRPr lang="en-US" sz="2200"/>
          </a:p>
        </p:txBody>
      </p:sp>
      <p:pic>
        <p:nvPicPr>
          <p:cNvPr id="5" name="Audio 4">
            <a:extLst>
              <a:ext uri="{FF2B5EF4-FFF2-40B4-BE49-F238E27FC236}">
                <a16:creationId xmlns:a16="http://schemas.microsoft.com/office/drawing/2014/main" id="{1BCE7FAA-FAB9-22E5-E9F6-0BD3D92636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76615653"/>
      </p:ext>
    </p:extLst>
  </p:cSld>
  <p:clrMapOvr>
    <a:masterClrMapping/>
  </p:clrMapOvr>
  <mc:AlternateContent xmlns:mc="http://schemas.openxmlformats.org/markup-compatibility/2006" xmlns:p14="http://schemas.microsoft.com/office/powerpoint/2010/main">
    <mc:Choice Requires="p14">
      <p:transition spd="slow" p14:dur="2000" advTm="33642"/>
    </mc:Choice>
    <mc:Fallback xmlns="">
      <p:transition spd="slow" advTm="336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4A392BA-1A34-7FCF-5870-CF02A92BE7FD}"/>
              </a:ext>
            </a:extLst>
          </p:cNvPr>
          <p:cNvSpPr>
            <a:spLocks noGrp="1"/>
          </p:cNvSpPr>
          <p:nvPr>
            <p:ph type="title"/>
          </p:nvPr>
        </p:nvSpPr>
        <p:spPr>
          <a:xfrm>
            <a:off x="4654296" y="329184"/>
            <a:ext cx="6894576" cy="1783080"/>
          </a:xfrm>
        </p:spPr>
        <p:txBody>
          <a:bodyPr anchor="b">
            <a:normAutofit/>
          </a:bodyPr>
          <a:lstStyle/>
          <a:p>
            <a:r>
              <a:rPr lang="en-US" sz="5400"/>
              <a:t>Nonurgent action needed:</a:t>
            </a:r>
          </a:p>
        </p:txBody>
      </p:sp>
      <p:pic>
        <p:nvPicPr>
          <p:cNvPr id="5" name="Picture 4" descr="A hand holding a book with a chart&#10;&#10;Description automatically generated">
            <a:extLst>
              <a:ext uri="{FF2B5EF4-FFF2-40B4-BE49-F238E27FC236}">
                <a16:creationId xmlns:a16="http://schemas.microsoft.com/office/drawing/2014/main" id="{CCBC2D66-84D2-04C3-D276-FCD6D9333F2E}"/>
              </a:ext>
            </a:extLst>
          </p:cNvPr>
          <p:cNvPicPr>
            <a:picLocks noChangeAspect="1"/>
          </p:cNvPicPr>
          <p:nvPr/>
        </p:nvPicPr>
        <p:blipFill rotWithShape="1">
          <a:blip r:embed="rId5"/>
          <a:srcRect l="10604" r="10606"/>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7"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CD67661-176D-6D3E-3A5B-17F1AF7DF7DE}"/>
              </a:ext>
            </a:extLst>
          </p:cNvPr>
          <p:cNvSpPr>
            <a:spLocks noGrp="1"/>
          </p:cNvSpPr>
          <p:nvPr>
            <p:ph idx="1"/>
          </p:nvPr>
        </p:nvSpPr>
        <p:spPr>
          <a:xfrm>
            <a:off x="4654296" y="2706624"/>
            <a:ext cx="6894576" cy="3483864"/>
          </a:xfrm>
        </p:spPr>
        <p:txBody>
          <a:bodyPr>
            <a:normAutofit/>
          </a:bodyPr>
          <a:lstStyle/>
          <a:p>
            <a:pPr marL="0" indent="0">
              <a:buNone/>
            </a:pPr>
            <a:r>
              <a:rPr lang="en-US" sz="2000" dirty="0"/>
              <a:t>Cycle tracking:</a:t>
            </a:r>
          </a:p>
          <a:p>
            <a:pPr marL="0" indent="0">
              <a:buNone/>
            </a:pPr>
            <a:r>
              <a:rPr lang="en-US" sz="2000" dirty="0"/>
              <a:t>FACTS criteria and cycle tracking:</a:t>
            </a:r>
          </a:p>
          <a:p>
            <a:r>
              <a:rPr lang="en-US" sz="2000" dirty="0"/>
              <a:t>Overall length: IDEAL is 24-32 days (normal is 21-35 days) while keeping in mind that within 2-3 years of menarche it can range from 21-45</a:t>
            </a:r>
          </a:p>
          <a:p>
            <a:r>
              <a:rPr lang="en-US" sz="2000" dirty="0"/>
              <a:t>Menstrual period length: IDEAL is 3-6 days (normal is 2-7)</a:t>
            </a:r>
          </a:p>
          <a:p>
            <a:r>
              <a:rPr lang="en-US" sz="2000" dirty="0"/>
              <a:t>Cervical mucus phase: IDEAL 4-8 days (normal is 1-10 days)</a:t>
            </a:r>
          </a:p>
          <a:p>
            <a:r>
              <a:rPr lang="en-US" sz="2000" dirty="0"/>
              <a:t>Luteal phase: IDEAL 13-15 days (normal is 11-16) (FACTS, n.d.)</a:t>
            </a:r>
          </a:p>
        </p:txBody>
      </p:sp>
      <p:pic>
        <p:nvPicPr>
          <p:cNvPr id="7" name="Audio 6">
            <a:extLst>
              <a:ext uri="{FF2B5EF4-FFF2-40B4-BE49-F238E27FC236}">
                <a16:creationId xmlns:a16="http://schemas.microsoft.com/office/drawing/2014/main" id="{00E88501-FAC5-956A-DC36-AEAB49CB768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80159274"/>
      </p:ext>
    </p:extLst>
  </p:cSld>
  <p:clrMapOvr>
    <a:masterClrMapping/>
  </p:clrMapOvr>
  <mc:AlternateContent xmlns:mc="http://schemas.openxmlformats.org/markup-compatibility/2006" xmlns:p14="http://schemas.microsoft.com/office/powerpoint/2010/main">
    <mc:Choice Requires="p14">
      <p:transition spd="slow" p14:dur="2000" advTm="65824"/>
    </mc:Choice>
    <mc:Fallback xmlns="">
      <p:transition spd="slow" advTm="65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11227</TotalTime>
  <Words>4417</Words>
  <Application>Microsoft Macintosh PowerPoint</Application>
  <PresentationFormat>Widescreen</PresentationFormat>
  <Paragraphs>227</Paragraphs>
  <Slides>20</Slides>
  <Notes>20</Notes>
  <HiddenSlides>0</HiddenSlides>
  <MMClips>19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Calibri Light</vt:lpstr>
      <vt:lpstr>Lato Extended</vt:lpstr>
      <vt:lpstr>Office Theme</vt:lpstr>
      <vt:lpstr>Abnormal Uterine Bleeding (AUB) Literature Review</vt:lpstr>
      <vt:lpstr>Introduction</vt:lpstr>
      <vt:lpstr>Objectives</vt:lpstr>
      <vt:lpstr>Pathophysiology AUB</vt:lpstr>
      <vt:lpstr>What we see as a most common presentation</vt:lpstr>
      <vt:lpstr>Potential differentials</vt:lpstr>
      <vt:lpstr>Red Flags</vt:lpstr>
      <vt:lpstr>Immediate actions needed</vt:lpstr>
      <vt:lpstr>Nonurgent action needed:</vt:lpstr>
      <vt:lpstr>Important points in H&amp;P</vt:lpstr>
      <vt:lpstr>Diagnostics</vt:lpstr>
      <vt:lpstr>Diagnostic Criteria: </vt:lpstr>
      <vt:lpstr>Management/Treatment Goals</vt:lpstr>
      <vt:lpstr>COMPARE &amp; CONTRAST</vt:lpstr>
      <vt:lpstr>Current Research</vt:lpstr>
      <vt:lpstr>Patient Education</vt:lpstr>
      <vt:lpstr>Follow-up</vt:lpstr>
      <vt:lpstr>Referral Criteria</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Abnormal Uterine Bleeding (AUB) Literature Review</dc:title>
  <dc:creator>Megan R. Macke</dc:creator>
  <cp:lastModifiedBy>Megan R. Beam</cp:lastModifiedBy>
  <cp:revision>2</cp:revision>
  <cp:lastPrinted>2024-01-28T23:16:18Z</cp:lastPrinted>
  <dcterms:created xsi:type="dcterms:W3CDTF">2024-01-21T21:36:30Z</dcterms:created>
  <dcterms:modified xsi:type="dcterms:W3CDTF">2025-04-21T03:23:18Z</dcterms:modified>
</cp:coreProperties>
</file>

<file path=docProps/thumbnail.jpeg>
</file>